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69" r:id="rId2"/>
  </p:sldMasterIdLst>
  <p:notesMasterIdLst>
    <p:notesMasterId r:id="rId204"/>
  </p:notesMasterIdLst>
  <p:handoutMasterIdLst>
    <p:handoutMasterId r:id="rId205"/>
  </p:handoutMasterIdLst>
  <p:sldIdLst>
    <p:sldId id="657" r:id="rId3"/>
    <p:sldId id="658" r:id="rId4"/>
    <p:sldId id="653" r:id="rId5"/>
    <p:sldId id="489" r:id="rId6"/>
    <p:sldId id="441" r:id="rId7"/>
    <p:sldId id="449" r:id="rId8"/>
    <p:sldId id="450" r:id="rId9"/>
    <p:sldId id="448" r:id="rId10"/>
    <p:sldId id="447" r:id="rId11"/>
    <p:sldId id="575" r:id="rId12"/>
    <p:sldId id="661" r:id="rId13"/>
    <p:sldId id="662" r:id="rId14"/>
    <p:sldId id="663" r:id="rId15"/>
    <p:sldId id="664" r:id="rId16"/>
    <p:sldId id="665" r:id="rId17"/>
    <p:sldId id="666" r:id="rId18"/>
    <p:sldId id="667" r:id="rId19"/>
    <p:sldId id="668" r:id="rId20"/>
    <p:sldId id="669" r:id="rId21"/>
    <p:sldId id="670" r:id="rId22"/>
    <p:sldId id="671" r:id="rId23"/>
    <p:sldId id="672" r:id="rId24"/>
    <p:sldId id="673" r:id="rId25"/>
    <p:sldId id="674" r:id="rId26"/>
    <p:sldId id="675" r:id="rId27"/>
    <p:sldId id="676" r:id="rId28"/>
    <p:sldId id="677" r:id="rId29"/>
    <p:sldId id="678" r:id="rId30"/>
    <p:sldId id="679" r:id="rId31"/>
    <p:sldId id="680" r:id="rId32"/>
    <p:sldId id="681" r:id="rId33"/>
    <p:sldId id="682" r:id="rId34"/>
    <p:sldId id="683" r:id="rId35"/>
    <p:sldId id="684" r:id="rId36"/>
    <p:sldId id="685" r:id="rId37"/>
    <p:sldId id="686" r:id="rId38"/>
    <p:sldId id="687" r:id="rId39"/>
    <p:sldId id="451" r:id="rId40"/>
    <p:sldId id="442" r:id="rId41"/>
    <p:sldId id="446" r:id="rId42"/>
    <p:sldId id="445" r:id="rId43"/>
    <p:sldId id="452" r:id="rId44"/>
    <p:sldId id="453" r:id="rId45"/>
    <p:sldId id="454" r:id="rId46"/>
    <p:sldId id="456" r:id="rId47"/>
    <p:sldId id="460" r:id="rId48"/>
    <p:sldId id="566" r:id="rId49"/>
    <p:sldId id="466" r:id="rId50"/>
    <p:sldId id="576" r:id="rId51"/>
    <p:sldId id="577" r:id="rId52"/>
    <p:sldId id="463" r:id="rId53"/>
    <p:sldId id="639" r:id="rId54"/>
    <p:sldId id="643" r:id="rId55"/>
    <p:sldId id="471" r:id="rId56"/>
    <p:sldId id="636" r:id="rId57"/>
    <p:sldId id="637" r:id="rId58"/>
    <p:sldId id="638" r:id="rId59"/>
    <p:sldId id="592" r:id="rId60"/>
    <p:sldId id="593" r:id="rId61"/>
    <p:sldId id="594" r:id="rId62"/>
    <p:sldId id="595" r:id="rId63"/>
    <p:sldId id="598" r:id="rId64"/>
    <p:sldId id="597" r:id="rId65"/>
    <p:sldId id="600" r:id="rId66"/>
    <p:sldId id="596" r:id="rId67"/>
    <p:sldId id="612" r:id="rId68"/>
    <p:sldId id="602" r:id="rId69"/>
    <p:sldId id="601" r:id="rId70"/>
    <p:sldId id="603" r:id="rId71"/>
    <p:sldId id="613" r:id="rId72"/>
    <p:sldId id="464" r:id="rId73"/>
    <p:sldId id="642" r:id="rId74"/>
    <p:sldId id="640" r:id="rId75"/>
    <p:sldId id="641" r:id="rId76"/>
    <p:sldId id="472" r:id="rId77"/>
    <p:sldId id="607" r:id="rId78"/>
    <p:sldId id="473" r:id="rId79"/>
    <p:sldId id="609" r:id="rId80"/>
    <p:sldId id="608" r:id="rId81"/>
    <p:sldId id="606" r:id="rId82"/>
    <p:sldId id="605" r:id="rId83"/>
    <p:sldId id="604" r:id="rId84"/>
    <p:sldId id="614" r:id="rId85"/>
    <p:sldId id="474" r:id="rId86"/>
    <p:sldId id="475" r:id="rId87"/>
    <p:sldId id="567" r:id="rId88"/>
    <p:sldId id="622" r:id="rId89"/>
    <p:sldId id="465" r:id="rId90"/>
    <p:sldId id="568" r:id="rId91"/>
    <p:sldId id="468" r:id="rId92"/>
    <p:sldId id="469" r:id="rId93"/>
    <p:sldId id="569" r:id="rId94"/>
    <p:sldId id="633" r:id="rId95"/>
    <p:sldId id="634" r:id="rId96"/>
    <p:sldId id="645" r:id="rId97"/>
    <p:sldId id="644" r:id="rId98"/>
    <p:sldId id="646" r:id="rId99"/>
    <p:sldId id="627" r:id="rId100"/>
    <p:sldId id="628" r:id="rId101"/>
    <p:sldId id="632" r:id="rId102"/>
    <p:sldId id="647" r:id="rId103"/>
    <p:sldId id="648" r:id="rId104"/>
    <p:sldId id="652" r:id="rId105"/>
    <p:sldId id="629" r:id="rId106"/>
    <p:sldId id="649" r:id="rId107"/>
    <p:sldId id="631" r:id="rId108"/>
    <p:sldId id="479" r:id="rId109"/>
    <p:sldId id="514" r:id="rId110"/>
    <p:sldId id="591" r:id="rId111"/>
    <p:sldId id="578" r:id="rId112"/>
    <p:sldId id="579" r:id="rId113"/>
    <p:sldId id="580" r:id="rId114"/>
    <p:sldId id="582" r:id="rId115"/>
    <p:sldId id="583" r:id="rId116"/>
    <p:sldId id="584" r:id="rId117"/>
    <p:sldId id="585" r:id="rId118"/>
    <p:sldId id="586" r:id="rId119"/>
    <p:sldId id="587" r:id="rId120"/>
    <p:sldId id="588" r:id="rId121"/>
    <p:sldId id="589" r:id="rId122"/>
    <p:sldId id="590" r:id="rId123"/>
    <p:sldId id="476" r:id="rId124"/>
    <p:sldId id="654" r:id="rId125"/>
    <p:sldId id="659" r:id="rId126"/>
    <p:sldId id="655" r:id="rId127"/>
    <p:sldId id="571" r:id="rId128"/>
    <p:sldId id="610" r:id="rId129"/>
    <p:sldId id="651" r:id="rId130"/>
    <p:sldId id="660" r:id="rId131"/>
    <p:sldId id="573" r:id="rId132"/>
    <p:sldId id="574" r:id="rId133"/>
    <p:sldId id="564" r:id="rId134"/>
    <p:sldId id="621" r:id="rId135"/>
    <p:sldId id="752" r:id="rId136"/>
    <p:sldId id="753" r:id="rId137"/>
    <p:sldId id="754" r:id="rId138"/>
    <p:sldId id="755" r:id="rId139"/>
    <p:sldId id="688" r:id="rId140"/>
    <p:sldId id="689" r:id="rId141"/>
    <p:sldId id="690" r:id="rId142"/>
    <p:sldId id="691" r:id="rId143"/>
    <p:sldId id="692" r:id="rId144"/>
    <p:sldId id="693" r:id="rId145"/>
    <p:sldId id="694" r:id="rId146"/>
    <p:sldId id="695" r:id="rId147"/>
    <p:sldId id="696" r:id="rId148"/>
    <p:sldId id="697" r:id="rId149"/>
    <p:sldId id="698" r:id="rId150"/>
    <p:sldId id="699" r:id="rId151"/>
    <p:sldId id="700" r:id="rId152"/>
    <p:sldId id="701" r:id="rId153"/>
    <p:sldId id="702" r:id="rId154"/>
    <p:sldId id="703" r:id="rId155"/>
    <p:sldId id="704" r:id="rId156"/>
    <p:sldId id="705" r:id="rId157"/>
    <p:sldId id="706" r:id="rId158"/>
    <p:sldId id="707" r:id="rId159"/>
    <p:sldId id="708" r:id="rId160"/>
    <p:sldId id="709" r:id="rId161"/>
    <p:sldId id="710" r:id="rId162"/>
    <p:sldId id="711" r:id="rId163"/>
    <p:sldId id="712" r:id="rId164"/>
    <p:sldId id="713" r:id="rId165"/>
    <p:sldId id="714" r:id="rId166"/>
    <p:sldId id="715" r:id="rId167"/>
    <p:sldId id="716" r:id="rId168"/>
    <p:sldId id="717" r:id="rId169"/>
    <p:sldId id="718" r:id="rId170"/>
    <p:sldId id="719" r:id="rId171"/>
    <p:sldId id="720" r:id="rId172"/>
    <p:sldId id="721" r:id="rId173"/>
    <p:sldId id="722" r:id="rId174"/>
    <p:sldId id="723" r:id="rId175"/>
    <p:sldId id="724" r:id="rId176"/>
    <p:sldId id="725" r:id="rId177"/>
    <p:sldId id="726" r:id="rId178"/>
    <p:sldId id="727" r:id="rId179"/>
    <p:sldId id="728" r:id="rId180"/>
    <p:sldId id="729" r:id="rId181"/>
    <p:sldId id="730" r:id="rId182"/>
    <p:sldId id="731" r:id="rId183"/>
    <p:sldId id="732" r:id="rId184"/>
    <p:sldId id="733" r:id="rId185"/>
    <p:sldId id="734" r:id="rId186"/>
    <p:sldId id="735" r:id="rId187"/>
    <p:sldId id="736" r:id="rId188"/>
    <p:sldId id="737" r:id="rId189"/>
    <p:sldId id="738" r:id="rId190"/>
    <p:sldId id="739" r:id="rId191"/>
    <p:sldId id="740" r:id="rId192"/>
    <p:sldId id="741" r:id="rId193"/>
    <p:sldId id="742" r:id="rId194"/>
    <p:sldId id="743" r:id="rId195"/>
    <p:sldId id="744" r:id="rId196"/>
    <p:sldId id="745" r:id="rId197"/>
    <p:sldId id="746" r:id="rId198"/>
    <p:sldId id="747" r:id="rId199"/>
    <p:sldId id="748" r:id="rId200"/>
    <p:sldId id="749" r:id="rId201"/>
    <p:sldId id="750" r:id="rId202"/>
    <p:sldId id="751" r:id="rId20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 baseline="300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 baseline="300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 baseline="300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 baseline="300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DBFDF"/>
    <a:srgbClr val="996633"/>
    <a:srgbClr val="006699"/>
    <a:srgbClr val="CC9900"/>
    <a:srgbClr val="339933"/>
    <a:srgbClr val="00FFFF"/>
    <a:srgbClr val="C49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>
      <p:cViewPr varScale="1">
        <p:scale>
          <a:sx n="116" d="100"/>
          <a:sy n="116" d="100"/>
        </p:scale>
        <p:origin x="-15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32"/>
    </p:cViewPr>
  </p:sorterViewPr>
  <p:notesViewPr>
    <p:cSldViewPr>
      <p:cViewPr varScale="1">
        <p:scale>
          <a:sx n="68" d="100"/>
          <a:sy n="68" d="100"/>
        </p:scale>
        <p:origin x="-1944" y="-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handoutMaster" Target="handoutMasters/handoutMaster1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144" Type="http://schemas.openxmlformats.org/officeDocument/2006/relationships/slide" Target="slides/slide142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65" Type="http://schemas.openxmlformats.org/officeDocument/2006/relationships/slide" Target="slides/slide163.xml"/><Relationship Id="rId181" Type="http://schemas.openxmlformats.org/officeDocument/2006/relationships/slide" Target="slides/slide179.xml"/><Relationship Id="rId186" Type="http://schemas.openxmlformats.org/officeDocument/2006/relationships/slide" Target="slides/slide184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slide" Target="slides/slide153.xml"/><Relationship Id="rId171" Type="http://schemas.openxmlformats.org/officeDocument/2006/relationships/slide" Target="slides/slide169.xml"/><Relationship Id="rId176" Type="http://schemas.openxmlformats.org/officeDocument/2006/relationships/slide" Target="slides/slide174.xml"/><Relationship Id="rId192" Type="http://schemas.openxmlformats.org/officeDocument/2006/relationships/slide" Target="slides/slide190.xml"/><Relationship Id="rId197" Type="http://schemas.openxmlformats.org/officeDocument/2006/relationships/slide" Target="slides/slide195.xml"/><Relationship Id="rId206" Type="http://schemas.openxmlformats.org/officeDocument/2006/relationships/presProps" Target="presProps.xml"/><Relationship Id="rId201" Type="http://schemas.openxmlformats.org/officeDocument/2006/relationships/slide" Target="slides/slide199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slide" Target="slides/slide164.xml"/><Relationship Id="rId182" Type="http://schemas.openxmlformats.org/officeDocument/2006/relationships/slide" Target="slides/slide180.xml"/><Relationship Id="rId187" Type="http://schemas.openxmlformats.org/officeDocument/2006/relationships/slide" Target="slides/slide18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2" Type="http://schemas.openxmlformats.org/officeDocument/2006/relationships/slide" Target="slides/slide200.xml"/><Relationship Id="rId207" Type="http://schemas.openxmlformats.org/officeDocument/2006/relationships/viewProps" Target="viewProps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208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189" Type="http://schemas.openxmlformats.org/officeDocument/2006/relationships/slide" Target="slides/slide187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79" Type="http://schemas.openxmlformats.org/officeDocument/2006/relationships/slide" Target="slides/slide177.xml"/><Relationship Id="rId195" Type="http://schemas.openxmlformats.org/officeDocument/2006/relationships/slide" Target="slides/slide193.xml"/><Relationship Id="rId209" Type="http://schemas.openxmlformats.org/officeDocument/2006/relationships/tableStyles" Target="tableStyles.xml"/><Relationship Id="rId190" Type="http://schemas.openxmlformats.org/officeDocument/2006/relationships/slide" Target="slides/slide188.xml"/><Relationship Id="rId204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slide" Target="slides/slide18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t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/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t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endParaRPr lang="en-US"/>
          </a:p>
        </p:txBody>
      </p:sp>
      <p:sp>
        <p:nvSpPr>
          <p:cNvPr id="209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b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/>
          </a:p>
        </p:txBody>
      </p:sp>
      <p:sp>
        <p:nvSpPr>
          <p:cNvPr id="209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b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fld id="{D6664673-8906-4961-8FF0-4E957D7FC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597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t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t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endParaRPr lang="en-US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b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b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fld id="{BF48583D-614B-4CE2-8C76-BD455B7952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783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D4E7E0-5717-4488-8CA7-C1B70E2E9B6A}" type="slidenum">
              <a:rPr lang="en-US"/>
              <a:pPr/>
              <a:t>1</a:t>
            </a:fld>
            <a:endParaRPr lang="en-US"/>
          </a:p>
        </p:txBody>
      </p:sp>
      <p:sp>
        <p:nvSpPr>
          <p:cNvPr id="956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3F521A-0407-4809-959B-B96F0259CEE6}" type="slidenum">
              <a:rPr lang="en-US"/>
              <a:pPr/>
              <a:t>10</a:t>
            </a:fld>
            <a:endParaRPr lang="en-US"/>
          </a:p>
        </p:txBody>
      </p:sp>
      <p:sp>
        <p:nvSpPr>
          <p:cNvPr id="1253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3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3CF332-32CE-408F-B7D5-9DC6E50A1E7A}" type="slidenum">
              <a:rPr lang="en-US"/>
              <a:pPr/>
              <a:t>173</a:t>
            </a:fld>
            <a:endParaRPr lang="en-US"/>
          </a:p>
        </p:txBody>
      </p:sp>
      <p:sp>
        <p:nvSpPr>
          <p:cNvPr id="168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49F6B-EB5A-4A1B-A5B8-A176839A0FC3}" type="slidenum">
              <a:rPr lang="en-US"/>
              <a:pPr/>
              <a:t>174</a:t>
            </a:fld>
            <a:endParaRPr lang="en-US"/>
          </a:p>
        </p:txBody>
      </p:sp>
      <p:sp>
        <p:nvSpPr>
          <p:cNvPr id="168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7B1E0D-F08E-40A0-8432-77E5242D9E37}" type="slidenum">
              <a:rPr lang="en-US"/>
              <a:pPr/>
              <a:t>175</a:t>
            </a:fld>
            <a:endParaRPr lang="en-US"/>
          </a:p>
        </p:txBody>
      </p:sp>
      <p:sp>
        <p:nvSpPr>
          <p:cNvPr id="168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ECE3C7-622C-45FC-BB23-88DD2247FE3A}" type="slidenum">
              <a:rPr lang="en-US"/>
              <a:pPr/>
              <a:t>176</a:t>
            </a:fld>
            <a:endParaRPr lang="en-US"/>
          </a:p>
        </p:txBody>
      </p:sp>
      <p:sp>
        <p:nvSpPr>
          <p:cNvPr id="1690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0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B9158A-995C-414D-8DA0-65EBD3AAC184}" type="slidenum">
              <a:rPr lang="en-US"/>
              <a:pPr/>
              <a:t>177</a:t>
            </a:fld>
            <a:endParaRPr lang="en-US"/>
          </a:p>
        </p:txBody>
      </p:sp>
      <p:sp>
        <p:nvSpPr>
          <p:cNvPr id="169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138DAE-3476-40BE-8CCA-4A1AF5EE8A0F}" type="slidenum">
              <a:rPr lang="en-US"/>
              <a:pPr/>
              <a:t>178</a:t>
            </a:fld>
            <a:endParaRPr lang="en-US"/>
          </a:p>
        </p:txBody>
      </p:sp>
      <p:sp>
        <p:nvSpPr>
          <p:cNvPr id="1694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4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4234B4-E6BD-469C-855A-C63445816DE0}" type="slidenum">
              <a:rPr lang="en-US"/>
              <a:pPr/>
              <a:t>179</a:t>
            </a:fld>
            <a:endParaRPr lang="en-US"/>
          </a:p>
        </p:txBody>
      </p:sp>
      <p:sp>
        <p:nvSpPr>
          <p:cNvPr id="1696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6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CE848E-2DAD-42CB-974C-00CE43A14D11}" type="slidenum">
              <a:rPr lang="en-US"/>
              <a:pPr/>
              <a:t>180</a:t>
            </a:fld>
            <a:endParaRPr lang="en-US"/>
          </a:p>
        </p:txBody>
      </p:sp>
      <p:sp>
        <p:nvSpPr>
          <p:cNvPr id="1698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8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13B02B-3BFA-4B45-84D1-9C9E26C6A3F3}" type="slidenum">
              <a:rPr lang="en-US"/>
              <a:pPr/>
              <a:t>181</a:t>
            </a:fld>
            <a:endParaRPr lang="en-US"/>
          </a:p>
        </p:txBody>
      </p:sp>
      <p:sp>
        <p:nvSpPr>
          <p:cNvPr id="1700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0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BAA607-4BF5-4711-9672-B3F2FA8D3767}" type="slidenum">
              <a:rPr lang="en-US"/>
              <a:pPr/>
              <a:t>182</a:t>
            </a:fld>
            <a:endParaRPr lang="en-US"/>
          </a:p>
        </p:txBody>
      </p:sp>
      <p:sp>
        <p:nvSpPr>
          <p:cNvPr id="1702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02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CE40BA-5EC3-4ACA-B8C7-27561F9960DC}" type="slidenum">
              <a:rPr lang="en-US"/>
              <a:pPr/>
              <a:t>38</a:t>
            </a:fld>
            <a:endParaRPr lang="en-US"/>
          </a:p>
        </p:txBody>
      </p:sp>
      <p:sp>
        <p:nvSpPr>
          <p:cNvPr id="96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829C8B-1355-45A2-8E86-F2AF0E557792}" type="slidenum">
              <a:rPr lang="en-US"/>
              <a:pPr/>
              <a:t>183</a:t>
            </a:fld>
            <a:endParaRPr lang="en-US"/>
          </a:p>
        </p:txBody>
      </p:sp>
      <p:sp>
        <p:nvSpPr>
          <p:cNvPr id="1704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04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DA7F12-32B3-4515-833F-BB9A98A75CB3}" type="slidenum">
              <a:rPr lang="en-US"/>
              <a:pPr/>
              <a:t>184</a:t>
            </a:fld>
            <a:endParaRPr lang="en-US"/>
          </a:p>
        </p:txBody>
      </p:sp>
      <p:sp>
        <p:nvSpPr>
          <p:cNvPr id="1707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07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13EDE9-42E3-4975-B856-5256912F5175}" type="slidenum">
              <a:rPr lang="en-US"/>
              <a:pPr/>
              <a:t>185</a:t>
            </a:fld>
            <a:endParaRPr lang="en-US"/>
          </a:p>
        </p:txBody>
      </p:sp>
      <p:sp>
        <p:nvSpPr>
          <p:cNvPr id="1709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09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3A3ADA-E3E6-433A-947F-8E3B94A0A7FA}" type="slidenum">
              <a:rPr lang="en-US"/>
              <a:pPr/>
              <a:t>186</a:t>
            </a:fld>
            <a:endParaRPr lang="en-US"/>
          </a:p>
        </p:txBody>
      </p:sp>
      <p:sp>
        <p:nvSpPr>
          <p:cNvPr id="1711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1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5EA1BD-5804-40BA-8EAC-4DF18522328A}" type="slidenum">
              <a:rPr lang="en-US"/>
              <a:pPr/>
              <a:t>187</a:t>
            </a:fld>
            <a:endParaRPr lang="en-US"/>
          </a:p>
        </p:txBody>
      </p:sp>
      <p:sp>
        <p:nvSpPr>
          <p:cNvPr id="1713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3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008F1A-83B1-4E19-A3DC-B1A9B4EF62BB}" type="slidenum">
              <a:rPr lang="en-US"/>
              <a:pPr/>
              <a:t>188</a:t>
            </a:fld>
            <a:endParaRPr lang="en-US"/>
          </a:p>
        </p:txBody>
      </p:sp>
      <p:sp>
        <p:nvSpPr>
          <p:cNvPr id="1715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5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C8C338-28CD-469C-9D2A-0628246B5E26}" type="slidenum">
              <a:rPr lang="en-US"/>
              <a:pPr/>
              <a:t>189</a:t>
            </a:fld>
            <a:endParaRPr lang="en-US"/>
          </a:p>
        </p:txBody>
      </p:sp>
      <p:sp>
        <p:nvSpPr>
          <p:cNvPr id="171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610AFE-5DFC-43AE-AA0C-94D3350520B9}" type="slidenum">
              <a:rPr lang="en-US"/>
              <a:pPr/>
              <a:t>190</a:t>
            </a:fld>
            <a:endParaRPr lang="en-US"/>
          </a:p>
        </p:txBody>
      </p:sp>
      <p:sp>
        <p:nvSpPr>
          <p:cNvPr id="1719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9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99401D-5861-4832-A7A3-F3364B6F7461}" type="slidenum">
              <a:rPr lang="en-US"/>
              <a:pPr/>
              <a:t>191</a:t>
            </a:fld>
            <a:endParaRPr lang="en-US"/>
          </a:p>
        </p:txBody>
      </p:sp>
      <p:sp>
        <p:nvSpPr>
          <p:cNvPr id="172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989EBA-98DE-4A60-AF52-FA7936FA0E91}" type="slidenum">
              <a:rPr lang="en-US"/>
              <a:pPr/>
              <a:t>192</a:t>
            </a:fld>
            <a:endParaRPr lang="en-US"/>
          </a:p>
        </p:txBody>
      </p:sp>
      <p:sp>
        <p:nvSpPr>
          <p:cNvPr id="1723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3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830D60-7215-4E71-8551-2A56A6281774}" type="slidenum">
              <a:rPr lang="en-US"/>
              <a:pPr/>
              <a:t>39</a:t>
            </a:fld>
            <a:endParaRPr lang="en-US"/>
          </a:p>
        </p:txBody>
      </p:sp>
      <p:sp>
        <p:nvSpPr>
          <p:cNvPr id="96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EBB8AF-13CB-43DF-BA30-798119C03478}" type="slidenum">
              <a:rPr lang="en-US"/>
              <a:pPr/>
              <a:t>193</a:t>
            </a:fld>
            <a:endParaRPr lang="en-US"/>
          </a:p>
        </p:txBody>
      </p:sp>
      <p:sp>
        <p:nvSpPr>
          <p:cNvPr id="1725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5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14429E-31FB-4D74-8C2E-307C1D6CF463}" type="slidenum">
              <a:rPr lang="en-US"/>
              <a:pPr/>
              <a:t>194</a:t>
            </a:fld>
            <a:endParaRPr lang="en-US"/>
          </a:p>
        </p:txBody>
      </p:sp>
      <p:sp>
        <p:nvSpPr>
          <p:cNvPr id="1727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7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68C358-FDB0-48FA-BBC6-54A1D21C3ABD}" type="slidenum">
              <a:rPr lang="en-US"/>
              <a:pPr/>
              <a:t>195</a:t>
            </a:fld>
            <a:endParaRPr lang="en-US"/>
          </a:p>
        </p:txBody>
      </p:sp>
      <p:sp>
        <p:nvSpPr>
          <p:cNvPr id="1729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9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E0DDDF-BEF2-49D5-A91E-73898DB8DAF2}" type="slidenum">
              <a:rPr lang="en-US"/>
              <a:pPr/>
              <a:t>196</a:t>
            </a:fld>
            <a:endParaRPr lang="en-US"/>
          </a:p>
        </p:txBody>
      </p:sp>
      <p:sp>
        <p:nvSpPr>
          <p:cNvPr id="1731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1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4EAAAC-4DF0-4C89-9BA6-BF273C2B6E3C}" type="slidenum">
              <a:rPr lang="en-US"/>
              <a:pPr/>
              <a:t>197</a:t>
            </a:fld>
            <a:endParaRPr lang="en-US"/>
          </a:p>
        </p:txBody>
      </p:sp>
      <p:sp>
        <p:nvSpPr>
          <p:cNvPr id="1733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3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5B63B7-97F9-47E4-BC57-0306C511AEC5}" type="slidenum">
              <a:rPr lang="en-US"/>
              <a:pPr/>
              <a:t>198</a:t>
            </a:fld>
            <a:endParaRPr lang="en-US"/>
          </a:p>
        </p:txBody>
      </p:sp>
      <p:sp>
        <p:nvSpPr>
          <p:cNvPr id="1735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5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DB246B-A1A4-4CA1-942E-9730804996EB}" type="slidenum">
              <a:rPr lang="en-US"/>
              <a:pPr/>
              <a:t>199</a:t>
            </a:fld>
            <a:endParaRPr lang="en-US"/>
          </a:p>
        </p:txBody>
      </p:sp>
      <p:sp>
        <p:nvSpPr>
          <p:cNvPr id="1737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6297EA-BFDD-4242-8A4E-E72013469576}" type="slidenum">
              <a:rPr lang="en-US"/>
              <a:pPr/>
              <a:t>200</a:t>
            </a:fld>
            <a:endParaRPr lang="en-US"/>
          </a:p>
        </p:txBody>
      </p:sp>
      <p:sp>
        <p:nvSpPr>
          <p:cNvPr id="173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9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DFF059-ED53-4B1F-9A9F-25092C771C60}" type="slidenum">
              <a:rPr lang="en-US"/>
              <a:pPr/>
              <a:t>201</a:t>
            </a:fld>
            <a:endParaRPr lang="en-US"/>
          </a:p>
        </p:txBody>
      </p:sp>
      <p:sp>
        <p:nvSpPr>
          <p:cNvPr id="1741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415F84-BB9A-469C-AA8F-E3D22AE231DA}" type="slidenum">
              <a:rPr lang="en-US"/>
              <a:pPr/>
              <a:t>40</a:t>
            </a:fld>
            <a:endParaRPr lang="en-US"/>
          </a:p>
        </p:txBody>
      </p:sp>
      <p:sp>
        <p:nvSpPr>
          <p:cNvPr id="96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DA9C32-F6BC-4912-AC33-72E57DD6400A}" type="slidenum">
              <a:rPr lang="en-US"/>
              <a:pPr/>
              <a:t>41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8504D1-8875-4D1B-8F82-BD1362E54AEF}" type="slidenum">
              <a:rPr lang="en-US"/>
              <a:pPr/>
              <a:t>42</a:t>
            </a:fld>
            <a:endParaRPr lang="en-US"/>
          </a:p>
        </p:txBody>
      </p:sp>
      <p:sp>
        <p:nvSpPr>
          <p:cNvPr id="96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FCBFD5-766C-4286-AC49-FE31A7091493}" type="slidenum">
              <a:rPr lang="en-US"/>
              <a:pPr/>
              <a:t>43</a:t>
            </a:fld>
            <a:endParaRPr lang="en-US"/>
          </a:p>
        </p:txBody>
      </p:sp>
      <p:sp>
        <p:nvSpPr>
          <p:cNvPr id="97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D0B6A4-149D-45FD-BE9C-B49E72BF1A34}" type="slidenum">
              <a:rPr lang="en-US"/>
              <a:pPr/>
              <a:t>44</a:t>
            </a:fld>
            <a:endParaRPr lang="en-US"/>
          </a:p>
        </p:txBody>
      </p:sp>
      <p:sp>
        <p:nvSpPr>
          <p:cNvPr id="97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694211-E6E7-4127-BF36-86F87F49B2BB}" type="slidenum">
              <a:rPr lang="en-US"/>
              <a:pPr/>
              <a:t>45</a:t>
            </a:fld>
            <a:endParaRPr lang="en-US"/>
          </a:p>
        </p:txBody>
      </p:sp>
      <p:sp>
        <p:nvSpPr>
          <p:cNvPr id="972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3D16D2-CD35-4A0C-9383-E83B66058228}" type="slidenum">
              <a:rPr lang="en-US"/>
              <a:pPr/>
              <a:t>46</a:t>
            </a:fld>
            <a:endParaRPr lang="en-US"/>
          </a:p>
        </p:txBody>
      </p:sp>
      <p:sp>
        <p:nvSpPr>
          <p:cNvPr id="976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C09DE7-B280-4F1A-AB78-7C7C90B64DFA}" type="slidenum">
              <a:rPr lang="en-US"/>
              <a:pPr/>
              <a:t>2</a:t>
            </a:fld>
            <a:endParaRPr lang="en-US"/>
          </a:p>
        </p:txBody>
      </p:sp>
      <p:sp>
        <p:nvSpPr>
          <p:cNvPr id="145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5008D5-142E-43DD-B022-57EE41B0FAD3}" type="slidenum">
              <a:rPr lang="en-US"/>
              <a:pPr/>
              <a:t>47</a:t>
            </a:fld>
            <a:endParaRPr lang="en-US"/>
          </a:p>
        </p:txBody>
      </p:sp>
      <p:sp>
        <p:nvSpPr>
          <p:cNvPr id="1230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6FD264-7EB2-432C-8ABD-E3BD5168B568}" type="slidenum">
              <a:rPr lang="en-US"/>
              <a:pPr/>
              <a:t>48</a:t>
            </a:fld>
            <a:endParaRPr lang="en-US"/>
          </a:p>
        </p:txBody>
      </p:sp>
      <p:sp>
        <p:nvSpPr>
          <p:cNvPr id="977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2CC2F8-F09F-41AE-B40B-4FC13F93ABE5}" type="slidenum">
              <a:rPr lang="en-US"/>
              <a:pPr/>
              <a:t>49</a:t>
            </a:fld>
            <a:endParaRPr lang="en-US"/>
          </a:p>
        </p:txBody>
      </p:sp>
      <p:sp>
        <p:nvSpPr>
          <p:cNvPr id="1255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5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6BD14E-5993-45EE-BB3A-F1891F3F1674}" type="slidenum">
              <a:rPr lang="en-US"/>
              <a:pPr/>
              <a:t>50</a:t>
            </a:fld>
            <a:endParaRPr lang="en-US"/>
          </a:p>
        </p:txBody>
      </p:sp>
      <p:sp>
        <p:nvSpPr>
          <p:cNvPr id="1257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7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E3BA49-CFBB-4D5B-ADE4-AEE31253B117}" type="slidenum">
              <a:rPr lang="en-US"/>
              <a:pPr/>
              <a:t>51</a:t>
            </a:fld>
            <a:endParaRPr lang="en-US"/>
          </a:p>
        </p:txBody>
      </p:sp>
      <p:sp>
        <p:nvSpPr>
          <p:cNvPr id="97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32BE43-77D4-443C-84CF-5CC292D79173}" type="slidenum">
              <a:rPr lang="en-US"/>
              <a:pPr/>
              <a:t>52</a:t>
            </a:fld>
            <a:endParaRPr lang="en-US"/>
          </a:p>
        </p:txBody>
      </p:sp>
      <p:sp>
        <p:nvSpPr>
          <p:cNvPr id="139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25A402-1D4D-4B5E-A58C-5D7979BA1FAA}" type="slidenum">
              <a:rPr lang="en-US"/>
              <a:pPr/>
              <a:t>54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2DB773-E806-4A2E-9570-578F49A36CF9}" type="slidenum">
              <a:rPr lang="en-US"/>
              <a:pPr/>
              <a:t>55</a:t>
            </a:fld>
            <a:endParaRPr lang="en-US"/>
          </a:p>
        </p:txBody>
      </p:sp>
      <p:sp>
        <p:nvSpPr>
          <p:cNvPr id="138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F5D165-20C0-4EBF-9C95-499197D79141}" type="slidenum">
              <a:rPr lang="en-US"/>
              <a:pPr/>
              <a:t>56</a:t>
            </a:fld>
            <a:endParaRPr lang="en-US"/>
          </a:p>
        </p:txBody>
      </p:sp>
      <p:sp>
        <p:nvSpPr>
          <p:cNvPr id="138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E2B67B-C08F-4E0C-AE71-3E4611DADEC1}" type="slidenum">
              <a:rPr lang="en-US"/>
              <a:pPr/>
              <a:t>57</a:t>
            </a:fld>
            <a:endParaRPr lang="en-US"/>
          </a:p>
        </p:txBody>
      </p:sp>
      <p:sp>
        <p:nvSpPr>
          <p:cNvPr id="138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8A715F-7F29-468E-B922-EEEA9873DE4F}" type="slidenum">
              <a:rPr lang="en-US"/>
              <a:pPr/>
              <a:t>3</a:t>
            </a:fld>
            <a:endParaRPr lang="en-US"/>
          </a:p>
        </p:txBody>
      </p:sp>
      <p:sp>
        <p:nvSpPr>
          <p:cNvPr id="144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037C38-E9B4-4F7E-8421-C3268A62F592}" type="slidenum">
              <a:rPr lang="en-US"/>
              <a:pPr/>
              <a:t>64</a:t>
            </a:fld>
            <a:endParaRPr lang="en-US"/>
          </a:p>
        </p:txBody>
      </p:sp>
      <p:sp>
        <p:nvSpPr>
          <p:cNvPr id="129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CB568F-2071-4DB7-9B66-7C847376AC8A}" type="slidenum">
              <a:rPr lang="en-US"/>
              <a:pPr/>
              <a:t>67</a:t>
            </a:fld>
            <a:endParaRPr lang="en-US"/>
          </a:p>
        </p:txBody>
      </p:sp>
      <p:sp>
        <p:nvSpPr>
          <p:cNvPr id="130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70938A-51FA-4822-9A2A-28FF33F41989}" type="slidenum">
              <a:rPr lang="en-US"/>
              <a:pPr/>
              <a:t>71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3F27B6-3F63-4DAB-BC8F-97FE4F7CB3EF}" type="slidenum">
              <a:rPr lang="en-US"/>
              <a:pPr/>
              <a:t>72</a:t>
            </a:fld>
            <a:endParaRPr lang="en-US"/>
          </a:p>
        </p:txBody>
      </p:sp>
      <p:sp>
        <p:nvSpPr>
          <p:cNvPr id="139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DD5C2D-E8EE-453D-A23B-48E2C89A828E}" type="slidenum">
              <a:rPr lang="en-US"/>
              <a:pPr/>
              <a:t>73</a:t>
            </a:fld>
            <a:endParaRPr lang="en-US"/>
          </a:p>
        </p:txBody>
      </p:sp>
      <p:sp>
        <p:nvSpPr>
          <p:cNvPr id="139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1EB189-2EF3-49E9-94C6-311D0000882F}" type="slidenum">
              <a:rPr lang="en-US"/>
              <a:pPr/>
              <a:t>75</a:t>
            </a:fld>
            <a:endParaRPr lang="en-US"/>
          </a:p>
        </p:txBody>
      </p:sp>
      <p:sp>
        <p:nvSpPr>
          <p:cNvPr id="98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7F6320-9ABA-41DE-8341-6557BC3455BF}" type="slidenum">
              <a:rPr lang="en-US"/>
              <a:pPr/>
              <a:t>76</a:t>
            </a:fld>
            <a:endParaRPr lang="en-US"/>
          </a:p>
        </p:txBody>
      </p:sp>
      <p:sp>
        <p:nvSpPr>
          <p:cNvPr id="131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BDBE11-CF86-4737-A5DE-098B4848EC59}" type="slidenum">
              <a:rPr lang="en-US"/>
              <a:pPr/>
              <a:t>77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35BF5F-F1E7-414E-82E2-D69297806CBA}" type="slidenum">
              <a:rPr lang="en-US"/>
              <a:pPr/>
              <a:t>78</a:t>
            </a:fld>
            <a:endParaRPr lang="en-US"/>
          </a:p>
        </p:txBody>
      </p:sp>
      <p:sp>
        <p:nvSpPr>
          <p:cNvPr id="131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EB0629-3FE6-4350-B04D-A2E574570928}" type="slidenum">
              <a:rPr lang="en-US"/>
              <a:pPr/>
              <a:t>79</a:t>
            </a:fld>
            <a:endParaRPr lang="en-US"/>
          </a:p>
        </p:txBody>
      </p:sp>
      <p:sp>
        <p:nvSpPr>
          <p:cNvPr id="131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72842E-854C-42C8-9EAB-435806709404}" type="slidenum">
              <a:rPr lang="en-US"/>
              <a:pPr/>
              <a:t>4</a:t>
            </a:fld>
            <a:endParaRPr lang="en-US"/>
          </a:p>
        </p:txBody>
      </p:sp>
      <p:sp>
        <p:nvSpPr>
          <p:cNvPr id="1015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1F461E-D7AB-408C-A18D-BA3A0856799C}" type="slidenum">
              <a:rPr lang="en-US"/>
              <a:pPr/>
              <a:t>80</a:t>
            </a:fld>
            <a:endParaRPr lang="en-US"/>
          </a:p>
        </p:txBody>
      </p:sp>
      <p:sp>
        <p:nvSpPr>
          <p:cNvPr id="130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057A25-1861-4A3D-AB6C-02AB8B12E0E4}" type="slidenum">
              <a:rPr lang="en-US"/>
              <a:pPr/>
              <a:t>81</a:t>
            </a:fld>
            <a:endParaRPr lang="en-US"/>
          </a:p>
        </p:txBody>
      </p:sp>
      <p:sp>
        <p:nvSpPr>
          <p:cNvPr id="130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C9E947-C285-4B46-9685-3B4C08CD5042}" type="slidenum">
              <a:rPr lang="en-US"/>
              <a:pPr/>
              <a:t>82</a:t>
            </a:fld>
            <a:endParaRPr lang="en-US"/>
          </a:p>
        </p:txBody>
      </p:sp>
      <p:sp>
        <p:nvSpPr>
          <p:cNvPr id="130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9D7EC0-F5DA-47B6-AAEB-38D336E105DD}" type="slidenum">
              <a:rPr lang="en-US"/>
              <a:pPr/>
              <a:t>83</a:t>
            </a:fld>
            <a:endParaRPr lang="en-US"/>
          </a:p>
        </p:txBody>
      </p:sp>
      <p:sp>
        <p:nvSpPr>
          <p:cNvPr id="133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30D142-F112-4659-9BF0-3534C370A966}" type="slidenum">
              <a:rPr lang="en-US"/>
              <a:pPr/>
              <a:t>84</a:t>
            </a:fld>
            <a:endParaRPr lang="en-US"/>
          </a:p>
        </p:txBody>
      </p:sp>
      <p:sp>
        <p:nvSpPr>
          <p:cNvPr id="98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A78789-56B7-4320-912E-DECE577765B5}" type="slidenum">
              <a:rPr lang="en-US"/>
              <a:pPr/>
              <a:t>85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AA5C43-E809-4B8F-9B1A-54282EE45CE8}" type="slidenum">
              <a:rPr lang="en-US"/>
              <a:pPr/>
              <a:t>86</a:t>
            </a:fld>
            <a:endParaRPr lang="en-US"/>
          </a:p>
        </p:txBody>
      </p:sp>
      <p:sp>
        <p:nvSpPr>
          <p:cNvPr id="123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97ED37-BB41-4787-84EE-0C6E4E62300A}" type="slidenum">
              <a:rPr lang="en-US"/>
              <a:pPr/>
              <a:t>87</a:t>
            </a:fld>
            <a:endParaRPr lang="en-US"/>
          </a:p>
        </p:txBody>
      </p:sp>
      <p:sp>
        <p:nvSpPr>
          <p:cNvPr id="135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F9AD8F-7F1A-419F-ADEA-7A2FAE1BF703}" type="slidenum">
              <a:rPr lang="en-US"/>
              <a:pPr/>
              <a:t>88</a:t>
            </a:fld>
            <a:endParaRPr lang="en-US"/>
          </a:p>
        </p:txBody>
      </p:sp>
      <p:sp>
        <p:nvSpPr>
          <p:cNvPr id="98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B2B2FF-5420-4465-B5E4-CF18E032520B}" type="slidenum">
              <a:rPr lang="en-US"/>
              <a:pPr/>
              <a:t>89</a:t>
            </a:fld>
            <a:endParaRPr lang="en-US"/>
          </a:p>
        </p:txBody>
      </p:sp>
      <p:sp>
        <p:nvSpPr>
          <p:cNvPr id="123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E8C11B-2443-4367-BC30-0584357B05DD}" type="slidenum">
              <a:rPr lang="en-US"/>
              <a:pPr/>
              <a:t>5</a:t>
            </a:fld>
            <a:endParaRPr lang="en-US"/>
          </a:p>
        </p:txBody>
      </p:sp>
      <p:sp>
        <p:nvSpPr>
          <p:cNvPr id="960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0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92B32F-E2B8-4C32-96FC-122A8AAF5628}" type="slidenum">
              <a:rPr lang="en-US"/>
              <a:pPr/>
              <a:t>90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EED78D-CAE7-42DC-8B6F-31A627132C54}" type="slidenum">
              <a:rPr lang="en-US"/>
              <a:pPr/>
              <a:t>91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C8391C-813E-4E85-95B9-5533DEC2995B}" type="slidenum">
              <a:rPr lang="en-US"/>
              <a:pPr/>
              <a:t>92</a:t>
            </a:fld>
            <a:endParaRPr lang="en-US"/>
          </a:p>
        </p:txBody>
      </p:sp>
      <p:sp>
        <p:nvSpPr>
          <p:cNvPr id="124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105597-59E5-440A-B05B-A77391C993ED}" type="slidenum">
              <a:rPr lang="en-US"/>
              <a:pPr/>
              <a:t>98</a:t>
            </a:fld>
            <a:endParaRPr lang="en-US"/>
          </a:p>
        </p:txBody>
      </p:sp>
      <p:sp>
        <p:nvSpPr>
          <p:cNvPr id="136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D12E05-81B1-4B22-B93E-07FEC67EBBAE}" type="slidenum">
              <a:rPr lang="en-US"/>
              <a:pPr/>
              <a:t>99</a:t>
            </a:fld>
            <a:endParaRPr lang="en-US"/>
          </a:p>
        </p:txBody>
      </p:sp>
      <p:sp>
        <p:nvSpPr>
          <p:cNvPr id="137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476F55-9F1B-489F-BA5B-88748C6FFF7B}" type="slidenum">
              <a:rPr lang="en-US"/>
              <a:pPr/>
              <a:t>101</a:t>
            </a:fld>
            <a:endParaRPr lang="en-US"/>
          </a:p>
        </p:txBody>
      </p:sp>
      <p:sp>
        <p:nvSpPr>
          <p:cNvPr id="141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3B2065-C856-4550-95E8-6DD9AD2B1ABC}" type="slidenum">
              <a:rPr lang="en-US"/>
              <a:pPr/>
              <a:t>102</a:t>
            </a:fld>
            <a:endParaRPr lang="en-US"/>
          </a:p>
        </p:txBody>
      </p:sp>
      <p:sp>
        <p:nvSpPr>
          <p:cNvPr id="141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F19013-25C8-4118-AC13-3A9C9C619B82}" type="slidenum">
              <a:rPr lang="en-US"/>
              <a:pPr/>
              <a:t>107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2B53A0-3507-4C29-85EF-D88F24D52AF1}" type="slidenum">
              <a:rPr lang="en-US"/>
              <a:pPr/>
              <a:t>108</a:t>
            </a:fld>
            <a:endParaRPr lang="en-US"/>
          </a:p>
        </p:txBody>
      </p:sp>
      <p:sp>
        <p:nvSpPr>
          <p:cNvPr id="1079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9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AE79F9-28D0-4BC9-95A3-52140A8AA3B8}" type="slidenum">
              <a:rPr lang="en-US"/>
              <a:pPr/>
              <a:t>109</a:t>
            </a:fld>
            <a:endParaRPr lang="en-US"/>
          </a:p>
        </p:txBody>
      </p:sp>
      <p:sp>
        <p:nvSpPr>
          <p:cNvPr id="128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1B55ED-807F-47A4-BE02-BCFC6BEC2105}" type="slidenum">
              <a:rPr lang="en-US"/>
              <a:pPr/>
              <a:t>6</a:t>
            </a:fld>
            <a:endParaRPr lang="en-US"/>
          </a:p>
        </p:txBody>
      </p:sp>
      <p:sp>
        <p:nvSpPr>
          <p:cNvPr id="96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B31EE5-C8A6-46AB-B840-1E8E847D89FD}" type="slidenum">
              <a:rPr lang="en-US"/>
              <a:pPr/>
              <a:t>110</a:t>
            </a:fld>
            <a:endParaRPr lang="en-US"/>
          </a:p>
        </p:txBody>
      </p:sp>
      <p:sp>
        <p:nvSpPr>
          <p:cNvPr id="1259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C7811D-D1B7-43AE-9859-18606662407D}" type="slidenum">
              <a:rPr lang="en-US"/>
              <a:pPr/>
              <a:t>111</a:t>
            </a:fld>
            <a:endParaRPr lang="en-US"/>
          </a:p>
        </p:txBody>
      </p:sp>
      <p:sp>
        <p:nvSpPr>
          <p:cNvPr id="1261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1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F3F86C-7DA8-488C-BDFD-BADF2C442133}" type="slidenum">
              <a:rPr lang="en-US"/>
              <a:pPr/>
              <a:t>112</a:t>
            </a:fld>
            <a:endParaRPr lang="en-US"/>
          </a:p>
        </p:txBody>
      </p:sp>
      <p:sp>
        <p:nvSpPr>
          <p:cNvPr id="1263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36D605-27EF-4BFB-B0A2-EDBF880A66F9}" type="slidenum">
              <a:rPr lang="en-US"/>
              <a:pPr/>
              <a:t>113</a:t>
            </a:fld>
            <a:endParaRPr lang="en-US"/>
          </a:p>
        </p:txBody>
      </p:sp>
      <p:sp>
        <p:nvSpPr>
          <p:cNvPr id="1267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7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89D37F-DB62-4A86-B2B7-C54DB13E4C84}" type="slidenum">
              <a:rPr lang="en-US"/>
              <a:pPr/>
              <a:t>114</a:t>
            </a:fld>
            <a:endParaRPr lang="en-US"/>
          </a:p>
        </p:txBody>
      </p:sp>
      <p:sp>
        <p:nvSpPr>
          <p:cNvPr id="1269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AD8DB8-1D66-4EF4-9A8A-741E8B0BFB1C}" type="slidenum">
              <a:rPr lang="en-US"/>
              <a:pPr/>
              <a:t>115</a:t>
            </a:fld>
            <a:endParaRPr lang="en-US"/>
          </a:p>
        </p:txBody>
      </p:sp>
      <p:sp>
        <p:nvSpPr>
          <p:cNvPr id="1271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1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F26074-94E0-4F30-9345-DACEE9454890}" type="slidenum">
              <a:rPr lang="en-US"/>
              <a:pPr/>
              <a:t>116</a:t>
            </a:fld>
            <a:endParaRPr lang="en-US"/>
          </a:p>
        </p:txBody>
      </p:sp>
      <p:sp>
        <p:nvSpPr>
          <p:cNvPr id="1273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3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74454E-2BB9-4892-B184-6370CF703CBB}" type="slidenum">
              <a:rPr lang="en-US"/>
              <a:pPr/>
              <a:t>117</a:t>
            </a:fld>
            <a:endParaRPr lang="en-US"/>
          </a:p>
        </p:txBody>
      </p:sp>
      <p:sp>
        <p:nvSpPr>
          <p:cNvPr id="1275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5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CDA814-4F63-48F3-8923-0A07492F450D}" type="slidenum">
              <a:rPr lang="en-US"/>
              <a:pPr/>
              <a:t>118</a:t>
            </a:fld>
            <a:endParaRPr lang="en-US"/>
          </a:p>
        </p:txBody>
      </p:sp>
      <p:sp>
        <p:nvSpPr>
          <p:cNvPr id="1277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7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FC5AE-8278-4CED-875E-2E60E7354FEA}" type="slidenum">
              <a:rPr lang="en-US"/>
              <a:pPr/>
              <a:t>119</a:t>
            </a:fld>
            <a:endParaRPr lang="en-US"/>
          </a:p>
        </p:txBody>
      </p:sp>
      <p:sp>
        <p:nvSpPr>
          <p:cNvPr id="1280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DE0D13-E239-43EB-9222-18572A942BA2}" type="slidenum">
              <a:rPr lang="en-US"/>
              <a:pPr/>
              <a:t>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D74C4-3C74-4D26-960D-7CE4A614C2DA}" type="slidenum">
              <a:rPr lang="en-US"/>
              <a:pPr/>
              <a:t>120</a:t>
            </a:fld>
            <a:endParaRPr lang="en-US"/>
          </a:p>
        </p:txBody>
      </p:sp>
      <p:sp>
        <p:nvSpPr>
          <p:cNvPr id="1282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ACCF75-DDEB-4965-AF86-3D257574A054}" type="slidenum">
              <a:rPr lang="en-US"/>
              <a:pPr/>
              <a:t>121</a:t>
            </a:fld>
            <a:endParaRPr lang="en-US"/>
          </a:p>
        </p:txBody>
      </p:sp>
      <p:sp>
        <p:nvSpPr>
          <p:cNvPr id="128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5FCD3D-5217-43F3-AA1C-AC732319C0DF}" type="slidenum">
              <a:rPr lang="en-US"/>
              <a:pPr/>
              <a:t>122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8F8F60-F299-4A9C-958E-33E15FF14FB5}" type="slidenum">
              <a:rPr lang="en-US"/>
              <a:pPr/>
              <a:t>123</a:t>
            </a:fld>
            <a:endParaRPr lang="en-US"/>
          </a:p>
        </p:txBody>
      </p:sp>
      <p:sp>
        <p:nvSpPr>
          <p:cNvPr id="144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739E79-0D2B-495A-A16B-BF26AD1FBA17}" type="slidenum">
              <a:rPr lang="en-US"/>
              <a:pPr/>
              <a:t>124</a:t>
            </a:fld>
            <a:endParaRPr lang="en-US"/>
          </a:p>
        </p:txBody>
      </p:sp>
      <p:sp>
        <p:nvSpPr>
          <p:cNvPr id="145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122AC4-7D02-4756-8FF7-77ADBBA29AD1}" type="slidenum">
              <a:rPr lang="en-US"/>
              <a:pPr/>
              <a:t>125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69119C-F624-4105-82D0-F17E88D73455}" type="slidenum">
              <a:rPr lang="en-US"/>
              <a:pPr/>
              <a:t>126</a:t>
            </a:fld>
            <a:endParaRPr lang="en-US"/>
          </a:p>
        </p:txBody>
      </p:sp>
      <p:sp>
        <p:nvSpPr>
          <p:cNvPr id="1245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5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2B2E18-BDCB-4F53-959F-E4324220F105}" type="slidenum">
              <a:rPr lang="en-US"/>
              <a:pPr/>
              <a:t>127</a:t>
            </a:fld>
            <a:endParaRPr lang="en-US"/>
          </a:p>
        </p:txBody>
      </p:sp>
      <p:sp>
        <p:nvSpPr>
          <p:cNvPr id="131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8FEE6F-46FF-47B9-9D5B-DD956AD1CB10}" type="slidenum">
              <a:rPr lang="en-US"/>
              <a:pPr/>
              <a:t>128</a:t>
            </a:fld>
            <a:endParaRPr lang="en-US"/>
          </a:p>
        </p:txBody>
      </p:sp>
      <p:sp>
        <p:nvSpPr>
          <p:cNvPr id="143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FA48C0-6216-499E-AC97-5E02D0AE7006}" type="slidenum">
              <a:rPr lang="en-US"/>
              <a:pPr/>
              <a:t>129</a:t>
            </a:fld>
            <a:endParaRPr lang="en-US"/>
          </a:p>
        </p:txBody>
      </p:sp>
      <p:sp>
        <p:nvSpPr>
          <p:cNvPr id="1247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7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6BF9E1-F51C-4DE7-93A5-C0490C5ECB58}" type="slidenum">
              <a:rPr lang="en-US"/>
              <a:pPr/>
              <a:t>8</a:t>
            </a:fld>
            <a:endParaRPr lang="en-US"/>
          </a:p>
        </p:txBody>
      </p:sp>
      <p:sp>
        <p:nvSpPr>
          <p:cNvPr id="963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6CFDAF-1110-4CB5-9349-DEF1ADF69898}" type="slidenum">
              <a:rPr lang="en-US"/>
              <a:pPr/>
              <a:t>130</a:t>
            </a:fld>
            <a:endParaRPr lang="en-US"/>
          </a:p>
        </p:txBody>
      </p:sp>
      <p:sp>
        <p:nvSpPr>
          <p:cNvPr id="1249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FDF18C-C122-44C3-84B4-0C11F0DA5BE9}" type="slidenum">
              <a:rPr lang="en-US"/>
              <a:pPr/>
              <a:t>131</a:t>
            </a:fld>
            <a:endParaRPr lang="en-US"/>
          </a:p>
        </p:txBody>
      </p:sp>
      <p:sp>
        <p:nvSpPr>
          <p:cNvPr id="1251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44B88D-17B8-4BAE-815C-BAF1EDCAB7A4}" type="slidenum">
              <a:rPr lang="en-US"/>
              <a:pPr/>
              <a:t>132</a:t>
            </a:fld>
            <a:endParaRPr lang="en-US"/>
          </a:p>
        </p:txBody>
      </p:sp>
      <p:sp>
        <p:nvSpPr>
          <p:cNvPr id="1226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434E0E-B7CD-4BB6-9535-494FB7351875}" type="slidenum">
              <a:rPr lang="en-US"/>
              <a:pPr/>
              <a:t>134</a:t>
            </a:fld>
            <a:endParaRPr lang="en-US"/>
          </a:p>
        </p:txBody>
      </p:sp>
      <p:sp>
        <p:nvSpPr>
          <p:cNvPr id="144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14F5D2-59B8-46A3-9F17-A8B134B2C060}" type="slidenum">
              <a:rPr lang="en-US"/>
              <a:pPr/>
              <a:t>135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F64046-D817-4E71-ADA7-9B558DB13907}" type="slidenum">
              <a:rPr lang="en-US"/>
              <a:pPr/>
              <a:t>136</a:t>
            </a:fld>
            <a:endParaRPr lang="en-US"/>
          </a:p>
        </p:txBody>
      </p:sp>
      <p:sp>
        <p:nvSpPr>
          <p:cNvPr id="144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1624AB-7EA4-488A-A211-D8C0993B79F5}" type="slidenum">
              <a:rPr lang="en-US"/>
              <a:pPr/>
              <a:t>137</a:t>
            </a:fld>
            <a:endParaRPr lang="en-US"/>
          </a:p>
        </p:txBody>
      </p:sp>
      <p:sp>
        <p:nvSpPr>
          <p:cNvPr id="145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6D00E8-79DC-4364-9AC8-35BE737B57AA}" type="slidenum">
              <a:rPr lang="en-US"/>
              <a:pPr/>
              <a:t>160</a:t>
            </a:fld>
            <a:endParaRPr lang="en-US"/>
          </a:p>
        </p:txBody>
      </p:sp>
      <p:sp>
        <p:nvSpPr>
          <p:cNvPr id="1657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B8C609-E115-463C-BF6E-F94C479973B1}" type="slidenum">
              <a:rPr lang="en-US"/>
              <a:pPr/>
              <a:t>161</a:t>
            </a:fld>
            <a:endParaRPr lang="en-US"/>
          </a:p>
        </p:txBody>
      </p:sp>
      <p:sp>
        <p:nvSpPr>
          <p:cNvPr id="165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C1B72E-386B-4E93-ADC1-03E288033393}" type="slidenum">
              <a:rPr lang="en-US"/>
              <a:pPr/>
              <a:t>162</a:t>
            </a:fld>
            <a:endParaRPr lang="en-US"/>
          </a:p>
        </p:txBody>
      </p:sp>
      <p:sp>
        <p:nvSpPr>
          <p:cNvPr id="166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100EEA-8174-430B-9FDF-7C500F7F0724}" type="slidenum">
              <a:rPr lang="en-US"/>
              <a:pPr/>
              <a:t>9</a:t>
            </a:fld>
            <a:endParaRPr lang="en-US"/>
          </a:p>
        </p:txBody>
      </p:sp>
      <p:sp>
        <p:nvSpPr>
          <p:cNvPr id="96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E0E6E2-02BF-4FF2-AB10-455EC128FB5E}" type="slidenum">
              <a:rPr lang="en-US"/>
              <a:pPr/>
              <a:t>163</a:t>
            </a:fld>
            <a:endParaRPr lang="en-US"/>
          </a:p>
        </p:txBody>
      </p:sp>
      <p:sp>
        <p:nvSpPr>
          <p:cNvPr id="166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DEED60-85F5-46BB-8C3E-09F54FC648F4}" type="slidenum">
              <a:rPr lang="en-US"/>
              <a:pPr/>
              <a:t>164</a:t>
            </a:fld>
            <a:endParaRPr lang="en-US"/>
          </a:p>
        </p:txBody>
      </p:sp>
      <p:sp>
        <p:nvSpPr>
          <p:cNvPr id="166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E67412-0E29-4FFA-9698-854EDF924165}" type="slidenum">
              <a:rPr lang="en-US"/>
              <a:pPr/>
              <a:t>165</a:t>
            </a:fld>
            <a:endParaRPr lang="en-US"/>
          </a:p>
        </p:txBody>
      </p:sp>
      <p:sp>
        <p:nvSpPr>
          <p:cNvPr id="166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07E2FE-B7FC-4547-B34A-A6B0B4EAC5A8}" type="slidenum">
              <a:rPr lang="en-US"/>
              <a:pPr/>
              <a:t>166</a:t>
            </a:fld>
            <a:endParaRPr lang="en-US"/>
          </a:p>
        </p:txBody>
      </p:sp>
      <p:sp>
        <p:nvSpPr>
          <p:cNvPr id="1670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0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BAB23B-E8A9-4D22-BECA-36CE5CCBFAED}" type="slidenum">
              <a:rPr lang="en-US"/>
              <a:pPr/>
              <a:t>167</a:t>
            </a:fld>
            <a:endParaRPr lang="en-US"/>
          </a:p>
        </p:txBody>
      </p:sp>
      <p:sp>
        <p:nvSpPr>
          <p:cNvPr id="1672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2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C758EA-B656-47B5-930E-0A1E55DE4E75}" type="slidenum">
              <a:rPr lang="en-US"/>
              <a:pPr/>
              <a:t>168</a:t>
            </a:fld>
            <a:endParaRPr lang="en-US"/>
          </a:p>
        </p:txBody>
      </p:sp>
      <p:sp>
        <p:nvSpPr>
          <p:cNvPr id="1674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B5BEAE-35B4-4AB3-8B05-E4569D440E29}" type="slidenum">
              <a:rPr lang="en-US"/>
              <a:pPr/>
              <a:t>169</a:t>
            </a:fld>
            <a:endParaRPr lang="en-US"/>
          </a:p>
        </p:txBody>
      </p:sp>
      <p:sp>
        <p:nvSpPr>
          <p:cNvPr id="1676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6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5548AB-6294-498B-9808-A1EDA8625486}" type="slidenum">
              <a:rPr lang="en-US"/>
              <a:pPr/>
              <a:t>170</a:t>
            </a:fld>
            <a:endParaRPr lang="en-US"/>
          </a:p>
        </p:txBody>
      </p:sp>
      <p:sp>
        <p:nvSpPr>
          <p:cNvPr id="1678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8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71269E-6F7E-468C-8006-783CB2B82213}" type="slidenum">
              <a:rPr lang="en-US"/>
              <a:pPr/>
              <a:t>171</a:t>
            </a:fld>
            <a:endParaRPr lang="en-US"/>
          </a:p>
        </p:txBody>
      </p:sp>
      <p:sp>
        <p:nvSpPr>
          <p:cNvPr id="168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EB31E6-EFA6-410F-AB65-EC6A72642ED6}" type="slidenum">
              <a:rPr lang="en-US"/>
              <a:pPr/>
              <a:t>172</a:t>
            </a:fld>
            <a:endParaRPr lang="en-US"/>
          </a:p>
        </p:txBody>
      </p:sp>
      <p:sp>
        <p:nvSpPr>
          <p:cNvPr id="168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14400" y="762000"/>
            <a:ext cx="7315200" cy="17526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6554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65551" name="Rectangle 1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5552" name="Rectangle 1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AD9104D-CBD0-47E3-9DB5-3B3EFE8A6B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F457C87-029D-44D2-A654-A20CB672C7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87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9621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04800"/>
            <a:ext cx="57340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9121B12-13F5-412E-A80B-2B9EEE2D09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7665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79303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76400"/>
            <a:ext cx="38100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76400"/>
            <a:ext cx="38100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9144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30472FA-9B13-4F73-BE1A-C8AA0D9077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660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79303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76400"/>
            <a:ext cx="38100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76800" y="1676400"/>
            <a:ext cx="38100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876800" y="3962400"/>
            <a:ext cx="38100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9144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88E0285-ED4E-4FE8-A3F2-B51040A853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336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838200" y="304800"/>
            <a:ext cx="779303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76400"/>
            <a:ext cx="38100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76800" y="1676400"/>
            <a:ext cx="38100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914400" y="3962400"/>
            <a:ext cx="38100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6800" y="3962400"/>
            <a:ext cx="38100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9144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A30AE74-15E9-45DF-BCC1-A987FDE9D0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719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980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Wingdings" pitchFamily="2" charset="2"/>
              <a:buChar char="§"/>
              <a:defRPr/>
            </a:lvl1pPr>
            <a:lvl2pPr marL="742950" indent="-285750">
              <a:buFont typeface="Arial" pitchFamily="34" charset="0"/>
              <a:buChar char="•"/>
              <a:defRPr/>
            </a:lvl2pPr>
            <a:lvl3pPr marL="1143000" indent="-228600">
              <a:buFont typeface="Wingdings" pitchFamily="2" charset="2"/>
              <a:buChar char="§"/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406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3701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5209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71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6577667-3E41-4114-9A2E-D8A9B86573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1871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932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5135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797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7409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111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248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11BA9FD-F6FA-445D-9B70-34FA9BEB58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373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764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764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DD31686-5A48-44BF-95CF-D31FC710EF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840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67DE1E0-06C3-4CD5-BA80-565BA78353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973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A34EE10-FC7E-4844-AFBF-981241AEB7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75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DCEAC3-E4AB-49C9-A16F-407541F54B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371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A646826-A0B4-4FBA-84D7-588CB2F7647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4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0C86AF3-7E1C-46B1-9EA4-BB0298E092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41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04800"/>
            <a:ext cx="779303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452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76400"/>
            <a:ext cx="77724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 baseline="0"/>
            </a:lvl1pPr>
          </a:lstStyle>
          <a:p>
            <a:endParaRPr lang="en-US"/>
          </a:p>
        </p:txBody>
      </p:sp>
      <p:sp>
        <p:nvSpPr>
          <p:cNvPr id="645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aseline="0"/>
            </a:lvl1pPr>
          </a:lstStyle>
          <a:p>
            <a:fld id="{2BE6B70E-38BA-4C5F-8E37-9F3645A4532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4526" name="Line 14"/>
          <p:cNvSpPr>
            <a:spLocks noChangeShapeType="1"/>
          </p:cNvSpPr>
          <p:nvPr/>
        </p:nvSpPr>
        <p:spPr bwMode="auto">
          <a:xfrm>
            <a:off x="457200" y="1524000"/>
            <a:ext cx="8229600" cy="0"/>
          </a:xfrm>
          <a:prstGeom prst="line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81" r:id="rId12"/>
    <p:sldLayoutId id="2147483682" r:id="rId13"/>
    <p:sldLayoutId id="2147483683" r:id="rId14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defRPr sz="2000">
          <a:solidFill>
            <a:schemeClr val="tx1"/>
          </a:solidFill>
          <a:latin typeface="Courier New" pitchFamily="49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defRPr sz="2000">
          <a:solidFill>
            <a:schemeClr val="tx1"/>
          </a:solidFill>
          <a:latin typeface="Courier New" pitchFamily="49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defRPr sz="2000">
          <a:solidFill>
            <a:schemeClr val="tx1"/>
          </a:solidFill>
          <a:latin typeface="Courier New" pitchFamily="49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defRPr sz="2000">
          <a:solidFill>
            <a:schemeClr val="tx1"/>
          </a:solidFill>
          <a:latin typeface="Courier New" pitchFamily="49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defRPr sz="2000">
          <a:solidFill>
            <a:schemeClr val="tx1"/>
          </a:solidFill>
          <a:latin typeface="Courier New" pitchFamily="49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defRPr sz="2000">
          <a:solidFill>
            <a:schemeClr val="tx1"/>
          </a:solidFill>
          <a:latin typeface="Courier New" pitchFamily="49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baseline="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4/6/2011</a:t>
            </a:fld>
            <a:endParaRPr lang="en-US" baseline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baseline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baseline="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baseline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918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hyperlink" Target="mailto:steve.rabin@gmail.com" TargetMode="Externa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hyperlink" Target="mailto:steve.rabin@gmail.com" TargetMode="External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1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hyperlink" Target="http://aigamedev.com/hierarchical-logic/bt-overview" TargetMode="External"/><Relationship Id="rId2" Type="http://schemas.openxmlformats.org/officeDocument/2006/relationships/hyperlink" Target="http://www.gamasutra.com/gdc2005/features/20050311/isla_01.shtml" TargetMode="External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3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46.png"/><Relationship Id="rId3" Type="http://schemas.openxmlformats.org/officeDocument/2006/relationships/notesSlide" Target="../notesSlides/notesSlide122.xml"/><Relationship Id="rId7" Type="http://schemas.openxmlformats.org/officeDocument/2006/relationships/image" Target="../media/image50.png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9.png"/><Relationship Id="rId11" Type="http://schemas.openxmlformats.org/officeDocument/2006/relationships/image" Target="../media/image45.png"/><Relationship Id="rId5" Type="http://schemas.openxmlformats.org/officeDocument/2006/relationships/image" Target="../media/image48.pn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4.png"/><Relationship Id="rId4" Type="http://schemas.openxmlformats.org/officeDocument/2006/relationships/oleObject" Target="../embeddings/oleObject4.bin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AA453CA7-E72C-4838-94AA-8C79B174B372}" type="slidenum">
              <a:rPr lang="en-US"/>
              <a:pPr/>
              <a:t>1</a:t>
            </a:fld>
            <a:endParaRPr lang="en-US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/>
              <a:t>Artificial Intelligence in Games</a:t>
            </a:r>
            <a:br>
              <a:rPr lang="en-US" sz="4000"/>
            </a:br>
            <a:r>
              <a:rPr lang="en-US" sz="4000"/>
              <a:t>Week 2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Steve Rabin</a:t>
            </a:r>
          </a:p>
          <a:p>
            <a:r>
              <a:rPr lang="en-US"/>
              <a:t>steve.rabin@gmail.com</a:t>
            </a:r>
          </a:p>
          <a:p>
            <a:r>
              <a:rPr lang="en-US"/>
              <a:t>www.aiwisdom.com/uw</a:t>
            </a:r>
          </a:p>
        </p:txBody>
      </p:sp>
    </p:spTree>
    <p:extLst>
      <p:ext uri="{BB962C8B-B14F-4D97-AF65-F5344CB8AC3E}">
        <p14:creationId xmlns:p14="http://schemas.microsoft.com/office/powerpoint/2010/main" val="397510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E92086-EBA2-45E3-966D-3AA741CAC8AC}" type="slidenum">
              <a:rPr lang="en-US"/>
              <a:pPr/>
              <a:t>10</a:t>
            </a:fld>
            <a:endParaRPr lang="en-US"/>
          </a:p>
        </p:txBody>
      </p:sp>
      <p:sp>
        <p:nvSpPr>
          <p:cNvPr id="1252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Finite-State Machine:</a:t>
            </a:r>
            <a:br>
              <a:rPr lang="en-US" sz="4000"/>
            </a:br>
            <a:r>
              <a:rPr lang="en-US" sz="4000"/>
              <a:t>UML Diagram</a:t>
            </a:r>
          </a:p>
        </p:txBody>
      </p:sp>
      <p:sp>
        <p:nvSpPr>
          <p:cNvPr id="1252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/>
              <a:t>Notice: Black dot pointing to starting state, labeled states, labeled transitions</a:t>
            </a:r>
          </a:p>
          <a:p>
            <a:r>
              <a:rPr lang="en-US" sz="1600"/>
              <a:t>Notice: No flow chart decision diamonds are used in a UML FSM diagram</a:t>
            </a:r>
          </a:p>
        </p:txBody>
      </p:sp>
      <p:pic>
        <p:nvPicPr>
          <p:cNvPr id="1252356" name="Picture 4" descr="Figure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90800"/>
            <a:ext cx="84582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EE75BD-3A2D-4B6F-B769-F7A829AEB3C3}" type="slidenum">
              <a:rPr lang="en-US"/>
              <a:pPr/>
              <a:t>100</a:t>
            </a:fld>
            <a:endParaRPr lang="en-US"/>
          </a:p>
        </p:txBody>
      </p:sp>
      <p:sp>
        <p:nvSpPr>
          <p:cNvPr id="137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OnEvery Construct</a:t>
            </a:r>
          </a:p>
        </p:txBody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bool Agent::States(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6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 OnEveryNthUpdate</a:t>
            </a:r>
            <a:r>
              <a:rPr lang="en-US" sz="1600" b="1">
                <a:latin typeface="Courier New" pitchFamily="49" charset="0"/>
              </a:rPr>
              <a:t>(7)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            //Executes on update 7, 14, 21, etc.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 OnEveryOddUpdate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//Executes on update 1, 3, 5, etc.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 OnEveryEvenUpdate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            //Executes on update 2, 4, 6, etc.</a:t>
            </a: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A3F19E-022F-497F-B459-A41151EDC168}" type="slidenum">
              <a:rPr lang="en-US"/>
              <a:pPr/>
              <a:t>101</a:t>
            </a:fld>
            <a:endParaRPr lang="en-US"/>
          </a:p>
        </p:txBody>
      </p:sp>
      <p:sp>
        <p:nvSpPr>
          <p:cNvPr id="141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State Machine Language:</a:t>
            </a:r>
            <a:br>
              <a:rPr lang="en-US" sz="4000" dirty="0"/>
            </a:br>
            <a:r>
              <a:rPr lang="en-US" sz="4000" dirty="0" smtClean="0"/>
              <a:t>UML Activity (Reference)</a:t>
            </a:r>
            <a:endParaRPr lang="en-US" sz="4000" dirty="0"/>
          </a:p>
        </p:txBody>
      </p:sp>
      <p:sp>
        <p:nvSpPr>
          <p:cNvPr id="141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85344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OnMsg</a:t>
            </a:r>
            <a:r>
              <a:rPr lang="en-US" sz="1400" b="1">
                <a:latin typeface="Courier New" pitchFamily="49" charset="0"/>
              </a:rPr>
              <a:t>( MSG_Attacked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if( health &gt; 0 )        {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400" b="1">
                <a:latin typeface="Courier New" pitchFamily="49" charset="0"/>
              </a:rPr>
              <a:t>( STATE_Pursue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else                    {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400" b="1">
                <a:latin typeface="Courier New" pitchFamily="49" charset="0"/>
              </a:rPr>
              <a:t>( STATE_Die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DeclateState</a:t>
            </a:r>
            <a:r>
              <a:rPr lang="en-US" sz="14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Wander();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OnPeriodicTimeInState</a:t>
            </a:r>
            <a:r>
              <a:rPr lang="en-US" sz="1400" b="1">
                <a:latin typeface="Courier New" pitchFamily="49" charset="0"/>
              </a:rPr>
              <a:t>( 1.0f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if( SeeEnemy() )     {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ChangeStateDelayed</a:t>
            </a:r>
            <a:r>
              <a:rPr lang="en-US" sz="1400" b="1">
                <a:latin typeface="Courier New" pitchFamily="49" charset="0"/>
              </a:rPr>
              <a:t>( 0.5f, STATE_Pursue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DeclareState</a:t>
            </a:r>
            <a:r>
              <a:rPr lang="en-US" sz="1400" b="1">
                <a:latin typeface="Courier New" pitchFamily="49" charset="0"/>
              </a:rPr>
              <a:t>( STATE_Pursue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if( EnemyClose() )   {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400" b="1">
                <a:latin typeface="Courier New" pitchFamily="49" charset="0"/>
              </a:rPr>
              <a:t>( STATE_Attack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else if( NoEnemy() ) {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400" b="1">
                <a:latin typeface="Courier New" pitchFamily="49" charset="0"/>
              </a:rPr>
              <a:t>( STATE_Wander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else                 { MoveTowardEnemy();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400" b="1">
                <a:latin typeface="Courier New" pitchFamily="49" charset="0"/>
              </a:rPr>
              <a:t>( STATE_Attack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OnPeriodicTimeInState</a:t>
            </a:r>
            <a:r>
              <a:rPr lang="en-US" sz="1400" b="1">
                <a:latin typeface="Courier New" pitchFamily="49" charset="0"/>
              </a:rPr>
              <a:t>( 2.0f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if( EnemyClose() )   { PunchEnemy();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else                 {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400" b="1">
                <a:latin typeface="Courier New" pitchFamily="49" charset="0"/>
              </a:rPr>
              <a:t>( STATE_Pursue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400" b="1">
                <a:latin typeface="Courier New" pitchFamily="49" charset="0"/>
              </a:rPr>
              <a:t>( STATE_Die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PlayDieAnimation();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OnMsg</a:t>
            </a:r>
            <a:r>
              <a:rPr lang="en-US" sz="1400" b="1">
                <a:latin typeface="Courier New" pitchFamily="49" charset="0"/>
              </a:rPr>
              <a:t>( MSG_Attacked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//No code here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EndStateMachine</a:t>
            </a:r>
          </a:p>
        </p:txBody>
      </p:sp>
      <p:pic>
        <p:nvPicPr>
          <p:cNvPr id="1410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1752600" cy="148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3AC359-A55C-428C-929D-165727C7273F}" type="slidenum">
              <a:rPr lang="en-US"/>
              <a:pPr/>
              <a:t>102</a:t>
            </a:fld>
            <a:endParaRPr lang="en-US"/>
          </a:p>
        </p:txBody>
      </p:sp>
      <p:sp>
        <p:nvSpPr>
          <p:cNvPr id="141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State Machine Language:</a:t>
            </a:r>
            <a:br>
              <a:rPr lang="en-US" sz="4000" dirty="0"/>
            </a:br>
            <a:r>
              <a:rPr lang="en-US" sz="4000" dirty="0" smtClean="0"/>
              <a:t>UML Activity (Reference)</a:t>
            </a:r>
            <a:endParaRPr lang="en-US" sz="4000" dirty="0"/>
          </a:p>
        </p:txBody>
      </p:sp>
      <p:sp>
        <p:nvSpPr>
          <p:cNvPr id="1412101" name="AutoShape 5"/>
          <p:cNvSpPr>
            <a:spLocks noChangeArrowheads="1"/>
          </p:cNvSpPr>
          <p:nvPr/>
        </p:nvSpPr>
        <p:spPr bwMode="auto">
          <a:xfrm>
            <a:off x="3581400" y="2514600"/>
            <a:ext cx="1981200" cy="533400"/>
          </a:xfrm>
          <a:prstGeom prst="flowChartTerminator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12102" name="Text Box 6"/>
          <p:cNvSpPr txBox="1">
            <a:spLocks noChangeArrowheads="1"/>
          </p:cNvSpPr>
          <p:nvPr/>
        </p:nvSpPr>
        <p:spPr bwMode="auto">
          <a:xfrm>
            <a:off x="3733800" y="2667000"/>
            <a:ext cx="1752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STATE_Wander</a:t>
            </a:r>
          </a:p>
        </p:txBody>
      </p:sp>
      <p:sp>
        <p:nvSpPr>
          <p:cNvPr id="1412103" name="Line 7"/>
          <p:cNvSpPr>
            <a:spLocks noChangeShapeType="1"/>
          </p:cNvSpPr>
          <p:nvPr/>
        </p:nvSpPr>
        <p:spPr bwMode="auto">
          <a:xfrm>
            <a:off x="4267200" y="30480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04" name="Text Box 8"/>
          <p:cNvSpPr txBox="1">
            <a:spLocks noChangeArrowheads="1"/>
          </p:cNvSpPr>
          <p:nvPr/>
        </p:nvSpPr>
        <p:spPr bwMode="auto">
          <a:xfrm>
            <a:off x="2438400" y="2971800"/>
            <a:ext cx="2209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600" baseline="0"/>
              <a:t>0.5s after </a:t>
            </a:r>
          </a:p>
          <a:p>
            <a:r>
              <a:rPr lang="en-US" sz="1600" baseline="0"/>
              <a:t>seeing enemy</a:t>
            </a:r>
          </a:p>
        </p:txBody>
      </p:sp>
      <p:sp>
        <p:nvSpPr>
          <p:cNvPr id="1412105" name="AutoShape 9"/>
          <p:cNvSpPr>
            <a:spLocks noChangeArrowheads="1"/>
          </p:cNvSpPr>
          <p:nvPr/>
        </p:nvSpPr>
        <p:spPr bwMode="auto">
          <a:xfrm>
            <a:off x="3581400" y="3505200"/>
            <a:ext cx="1981200" cy="533400"/>
          </a:xfrm>
          <a:prstGeom prst="flowChartTerminator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12106" name="Text Box 10"/>
          <p:cNvSpPr txBox="1">
            <a:spLocks noChangeArrowheads="1"/>
          </p:cNvSpPr>
          <p:nvPr/>
        </p:nvSpPr>
        <p:spPr bwMode="auto">
          <a:xfrm>
            <a:off x="3733800" y="3657600"/>
            <a:ext cx="1752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STATE_Pursue</a:t>
            </a:r>
          </a:p>
        </p:txBody>
      </p:sp>
      <p:sp>
        <p:nvSpPr>
          <p:cNvPr id="1412107" name="Line 11"/>
          <p:cNvSpPr>
            <a:spLocks noChangeShapeType="1"/>
          </p:cNvSpPr>
          <p:nvPr/>
        </p:nvSpPr>
        <p:spPr bwMode="auto">
          <a:xfrm>
            <a:off x="4240213" y="40386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08" name="Text Box 12"/>
          <p:cNvSpPr txBox="1">
            <a:spLocks noChangeArrowheads="1"/>
          </p:cNvSpPr>
          <p:nvPr/>
        </p:nvSpPr>
        <p:spPr bwMode="auto">
          <a:xfrm>
            <a:off x="2743200" y="4083050"/>
            <a:ext cx="16494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600" baseline="0"/>
              <a:t>Enemy close</a:t>
            </a:r>
          </a:p>
        </p:txBody>
      </p:sp>
      <p:sp>
        <p:nvSpPr>
          <p:cNvPr id="1412109" name="AutoShape 13"/>
          <p:cNvSpPr>
            <a:spLocks noChangeArrowheads="1"/>
          </p:cNvSpPr>
          <p:nvPr/>
        </p:nvSpPr>
        <p:spPr bwMode="auto">
          <a:xfrm>
            <a:off x="3581400" y="4495800"/>
            <a:ext cx="1981200" cy="533400"/>
          </a:xfrm>
          <a:prstGeom prst="flowChartTerminator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12110" name="Text Box 14"/>
          <p:cNvSpPr txBox="1">
            <a:spLocks noChangeArrowheads="1"/>
          </p:cNvSpPr>
          <p:nvPr/>
        </p:nvSpPr>
        <p:spPr bwMode="auto">
          <a:xfrm>
            <a:off x="3733800" y="4648200"/>
            <a:ext cx="1752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STATE_Attack</a:t>
            </a:r>
          </a:p>
        </p:txBody>
      </p:sp>
      <p:sp>
        <p:nvSpPr>
          <p:cNvPr id="1412111" name="Line 15"/>
          <p:cNvSpPr>
            <a:spLocks noChangeShapeType="1"/>
          </p:cNvSpPr>
          <p:nvPr/>
        </p:nvSpPr>
        <p:spPr bwMode="auto">
          <a:xfrm flipV="1">
            <a:off x="4953000" y="40386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12" name="Text Box 16"/>
          <p:cNvSpPr txBox="1">
            <a:spLocks noChangeArrowheads="1"/>
          </p:cNvSpPr>
          <p:nvPr/>
        </p:nvSpPr>
        <p:spPr bwMode="auto">
          <a:xfrm>
            <a:off x="4724400" y="4114800"/>
            <a:ext cx="2057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600" baseline="0"/>
              <a:t>Enemy not close</a:t>
            </a:r>
          </a:p>
        </p:txBody>
      </p:sp>
      <p:sp>
        <p:nvSpPr>
          <p:cNvPr id="1412113" name="AutoShape 17"/>
          <p:cNvSpPr>
            <a:spLocks noChangeArrowheads="1"/>
          </p:cNvSpPr>
          <p:nvPr/>
        </p:nvSpPr>
        <p:spPr bwMode="auto">
          <a:xfrm>
            <a:off x="3581400" y="5410200"/>
            <a:ext cx="1981200" cy="533400"/>
          </a:xfrm>
          <a:prstGeom prst="flowChartTerminator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12114" name="Text Box 18"/>
          <p:cNvSpPr txBox="1">
            <a:spLocks noChangeArrowheads="1"/>
          </p:cNvSpPr>
          <p:nvPr/>
        </p:nvSpPr>
        <p:spPr bwMode="auto">
          <a:xfrm>
            <a:off x="3733800" y="5562600"/>
            <a:ext cx="1752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STATE_Die</a:t>
            </a:r>
          </a:p>
        </p:txBody>
      </p:sp>
      <p:sp>
        <p:nvSpPr>
          <p:cNvPr id="1412115" name="Line 19"/>
          <p:cNvSpPr>
            <a:spLocks noChangeShapeType="1"/>
          </p:cNvSpPr>
          <p:nvPr/>
        </p:nvSpPr>
        <p:spPr bwMode="auto">
          <a:xfrm>
            <a:off x="5562600" y="28194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16" name="Line 20"/>
          <p:cNvSpPr>
            <a:spLocks noChangeShapeType="1"/>
          </p:cNvSpPr>
          <p:nvPr/>
        </p:nvSpPr>
        <p:spPr bwMode="auto">
          <a:xfrm>
            <a:off x="6934200" y="2819400"/>
            <a:ext cx="0" cy="1905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17" name="Line 21"/>
          <p:cNvSpPr>
            <a:spLocks noChangeShapeType="1"/>
          </p:cNvSpPr>
          <p:nvPr/>
        </p:nvSpPr>
        <p:spPr bwMode="auto">
          <a:xfrm>
            <a:off x="5562600" y="37338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18" name="Line 22"/>
          <p:cNvSpPr>
            <a:spLocks noChangeShapeType="1"/>
          </p:cNvSpPr>
          <p:nvPr/>
        </p:nvSpPr>
        <p:spPr bwMode="auto">
          <a:xfrm>
            <a:off x="5562600" y="47244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20" name="Text Box 24"/>
          <p:cNvSpPr txBox="1">
            <a:spLocks noChangeArrowheads="1"/>
          </p:cNvSpPr>
          <p:nvPr/>
        </p:nvSpPr>
        <p:spPr bwMode="auto">
          <a:xfrm>
            <a:off x="6732588" y="3381375"/>
            <a:ext cx="164941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600" baseline="0"/>
              <a:t>Attacked &amp;&amp; health &gt; 0</a:t>
            </a:r>
          </a:p>
        </p:txBody>
      </p:sp>
      <p:sp>
        <p:nvSpPr>
          <p:cNvPr id="1412121" name="Line 25"/>
          <p:cNvSpPr>
            <a:spLocks noChangeShapeType="1"/>
          </p:cNvSpPr>
          <p:nvPr/>
        </p:nvSpPr>
        <p:spPr bwMode="auto">
          <a:xfrm>
            <a:off x="2209800" y="28194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22" name="Line 26"/>
          <p:cNvSpPr>
            <a:spLocks noChangeShapeType="1"/>
          </p:cNvSpPr>
          <p:nvPr/>
        </p:nvSpPr>
        <p:spPr bwMode="auto">
          <a:xfrm>
            <a:off x="2209800" y="2819400"/>
            <a:ext cx="0" cy="2819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23" name="Line 27"/>
          <p:cNvSpPr>
            <a:spLocks noChangeShapeType="1"/>
          </p:cNvSpPr>
          <p:nvPr/>
        </p:nvSpPr>
        <p:spPr bwMode="auto">
          <a:xfrm>
            <a:off x="2209800" y="37338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24" name="Line 28"/>
          <p:cNvSpPr>
            <a:spLocks noChangeShapeType="1"/>
          </p:cNvSpPr>
          <p:nvPr/>
        </p:nvSpPr>
        <p:spPr bwMode="auto">
          <a:xfrm>
            <a:off x="2209800" y="47244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25" name="Line 29"/>
          <p:cNvSpPr>
            <a:spLocks noChangeShapeType="1"/>
          </p:cNvSpPr>
          <p:nvPr/>
        </p:nvSpPr>
        <p:spPr bwMode="auto">
          <a:xfrm>
            <a:off x="2209800" y="56388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26" name="Text Box 30"/>
          <p:cNvSpPr txBox="1">
            <a:spLocks noChangeArrowheads="1"/>
          </p:cNvSpPr>
          <p:nvPr/>
        </p:nvSpPr>
        <p:spPr bwMode="auto">
          <a:xfrm>
            <a:off x="685800" y="3381375"/>
            <a:ext cx="164941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600" baseline="0"/>
              <a:t>Attacked &amp;&amp; health = 0</a:t>
            </a:r>
          </a:p>
        </p:txBody>
      </p:sp>
      <p:sp>
        <p:nvSpPr>
          <p:cNvPr id="1412127" name="Line 31"/>
          <p:cNvSpPr>
            <a:spLocks noChangeShapeType="1"/>
          </p:cNvSpPr>
          <p:nvPr/>
        </p:nvSpPr>
        <p:spPr bwMode="auto">
          <a:xfrm>
            <a:off x="4572000" y="20574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28" name="Line 32"/>
          <p:cNvSpPr>
            <a:spLocks noChangeShapeType="1"/>
          </p:cNvSpPr>
          <p:nvPr/>
        </p:nvSpPr>
        <p:spPr bwMode="auto">
          <a:xfrm flipV="1">
            <a:off x="4953000" y="30480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12129" name="Text Box 33"/>
          <p:cNvSpPr txBox="1">
            <a:spLocks noChangeArrowheads="1"/>
          </p:cNvSpPr>
          <p:nvPr/>
        </p:nvSpPr>
        <p:spPr bwMode="auto">
          <a:xfrm>
            <a:off x="4419600" y="3092450"/>
            <a:ext cx="2057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600" baseline="0"/>
              <a:t>No Enemy</a:t>
            </a:r>
          </a:p>
        </p:txBody>
      </p:sp>
      <p:pic>
        <p:nvPicPr>
          <p:cNvPr id="1412132" name="Picture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1752600" cy="148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D6324C-01A3-4B5B-ACF1-F9CFD5EBCCF8}" type="slidenum">
              <a:rPr lang="en-US"/>
              <a:pPr/>
              <a:t>103</a:t>
            </a:fld>
            <a:endParaRPr lang="en-US"/>
          </a:p>
        </p:txBody>
      </p:sp>
      <p:sp>
        <p:nvSpPr>
          <p:cNvPr id="144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Persistent Variables in States???</a:t>
            </a:r>
            <a:br>
              <a:rPr lang="en-US" sz="4000"/>
            </a:br>
            <a:r>
              <a:rPr lang="en-US" sz="3200">
                <a:solidFill>
                  <a:schemeClr val="hlink"/>
                </a:solidFill>
              </a:rPr>
              <a:t>NOTE: THIS DOES NOT WORK</a:t>
            </a:r>
          </a:p>
        </p:txBody>
      </p:sp>
      <p:sp>
        <p:nvSpPr>
          <p:cNvPr id="144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bool Agent::States(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int </a:t>
            </a:r>
            <a:r>
              <a:rPr lang="en-US" sz="1400" b="1">
                <a:latin typeface="Courier New" pitchFamily="49" charset="0"/>
              </a:rPr>
              <a:t>myVariable;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400" b="1">
                <a:latin typeface="Courier New" pitchFamily="49" charset="0"/>
              </a:rPr>
              <a:t>myVariable = 10;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//Works, but value is lost after exiting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OnFirstUpdate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myVariable++;   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//Compile Error: myVariable doesn't exist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OnSecondUpdate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if( myVariable &gt;= 11 ) {   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//Compile Error: doesn't exist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ChangeState( STATE_Success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STATE_Success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</a:t>
            </a:r>
            <a:endParaRPr lang="en-US" sz="14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3C8DD0-B3AF-41FD-A3E5-8EB5A2B0DA02}" type="slidenum">
              <a:rPr lang="en-US"/>
              <a:pPr/>
              <a:t>104</a:t>
            </a:fld>
            <a:endParaRPr lang="en-US"/>
          </a:p>
        </p:txBody>
      </p:sp>
      <p:sp>
        <p:nvSpPr>
          <p:cNvPr id="137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Persistent Variables in States???</a:t>
            </a:r>
            <a:br>
              <a:rPr lang="en-US" sz="4000"/>
            </a:br>
            <a:r>
              <a:rPr lang="en-US" sz="3200">
                <a:solidFill>
                  <a:schemeClr val="hlink"/>
                </a:solidFill>
              </a:rPr>
              <a:t>NOTE: THIS DOES NOT WORK</a:t>
            </a:r>
          </a:p>
        </p:txBody>
      </p:sp>
      <p:sp>
        <p:nvSpPr>
          <p:cNvPr id="137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bool Agent::States(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int </a:t>
            </a:r>
            <a:r>
              <a:rPr lang="en-US" sz="1400" b="1">
                <a:latin typeface="Courier New" pitchFamily="49" charset="0"/>
              </a:rPr>
              <a:t>myVariable;     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//This code is deadstripped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400" b="1">
                <a:latin typeface="Courier New" pitchFamily="49" charset="0"/>
              </a:rPr>
              <a:t>myVariable = 10;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//Compile Error: myVariable doesn't exist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OnFirstUpdate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myVariable++;   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//Compile Error: myVariable doesn't exist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OnSecondUpdate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if( myVariable &gt;= 11 ) {   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//Compile Error: doesn't exist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ChangeState( STATE_Success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STATE_Success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</a:t>
            </a:r>
            <a:endParaRPr lang="en-US" sz="14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50076C-4CCF-48B6-BCC1-95724F99EFB8}" type="slidenum">
              <a:rPr lang="en-US"/>
              <a:pPr/>
              <a:t>105</a:t>
            </a:fld>
            <a:endParaRPr lang="en-US"/>
          </a:p>
        </p:txBody>
      </p:sp>
      <p:sp>
        <p:nvSpPr>
          <p:cNvPr id="141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Persistent Variables in States</a:t>
            </a:r>
            <a:br>
              <a:rPr lang="en-US" sz="4000"/>
            </a:br>
            <a:r>
              <a:rPr lang="en-US" sz="3200"/>
              <a:t>(Note: This does work)</a:t>
            </a:r>
          </a:p>
        </p:txBody>
      </p:sp>
      <p:sp>
        <p:nvSpPr>
          <p:cNvPr id="141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bool Agent::States(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DeclareStateInt</a:t>
            </a:r>
            <a:r>
              <a:rPr lang="en-US" sz="1400" b="1">
                <a:latin typeface="Courier New" pitchFamily="49" charset="0"/>
              </a:rPr>
              <a:t>( myVariable ) 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//Registered for lifetime of state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400" b="1">
                <a:latin typeface="Courier New" pitchFamily="49" charset="0"/>
              </a:rPr>
              <a:t>myVariable = 10;          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//References stored myVariable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OnFirstUpdate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myVariable++;             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//References stored myVariable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OnSecondUpdate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if( myVariable &gt;= 11 ) {  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//References stored myVariable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ChangeState( STATE_Success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STATE_Success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//myVariable doesn't exist anymore (no symbol and memory deleted)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8F8C59-1F17-4DD1-9FD2-58FD9444F0E5}" type="slidenum">
              <a:rPr lang="en-US"/>
              <a:pPr/>
              <a:t>106</a:t>
            </a:fld>
            <a:endParaRPr lang="en-US"/>
          </a:p>
        </p:txBody>
      </p:sp>
      <p:sp>
        <p:nvSpPr>
          <p:cNvPr id="137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Persistent Variables in States</a:t>
            </a:r>
          </a:p>
        </p:txBody>
      </p:sp>
      <p:sp>
        <p:nvSpPr>
          <p:cNvPr id="137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Persistent State Variables</a:t>
            </a:r>
          </a:p>
          <a:p>
            <a:pPr lvl="1">
              <a:lnSpc>
                <a:spcPct val="90000"/>
              </a:lnSpc>
            </a:pPr>
            <a:r>
              <a:rPr lang="en-US">
                <a:solidFill>
                  <a:schemeClr val="folHlink"/>
                </a:solidFill>
              </a:rPr>
              <a:t>DeclareStateInt</a:t>
            </a:r>
            <a:r>
              <a:rPr lang="en-US"/>
              <a:t>()</a:t>
            </a:r>
          </a:p>
          <a:p>
            <a:pPr lvl="1">
              <a:lnSpc>
                <a:spcPct val="90000"/>
              </a:lnSpc>
            </a:pPr>
            <a:r>
              <a:rPr lang="en-US">
                <a:solidFill>
                  <a:schemeClr val="folHlink"/>
                </a:solidFill>
              </a:rPr>
              <a:t>DeclareStateFloat</a:t>
            </a:r>
            <a:r>
              <a:rPr lang="en-US"/>
              <a:t>()</a:t>
            </a:r>
          </a:p>
          <a:p>
            <a:pPr lvl="1">
              <a:lnSpc>
                <a:spcPct val="90000"/>
              </a:lnSpc>
            </a:pPr>
            <a:r>
              <a:rPr lang="en-US">
                <a:solidFill>
                  <a:schemeClr val="folHlink"/>
                </a:solidFill>
              </a:rPr>
              <a:t>DeclareStateBool</a:t>
            </a:r>
            <a:r>
              <a:rPr lang="en-US"/>
              <a:t>()</a:t>
            </a:r>
          </a:p>
          <a:p>
            <a:pPr lvl="1">
              <a:lnSpc>
                <a:spcPct val="90000"/>
              </a:lnSpc>
            </a:pPr>
            <a:r>
              <a:rPr lang="en-US">
                <a:solidFill>
                  <a:schemeClr val="folHlink"/>
                </a:solidFill>
              </a:rPr>
              <a:t>DeclareStateObjectID</a:t>
            </a:r>
            <a:r>
              <a:rPr lang="en-US"/>
              <a:t>()</a:t>
            </a:r>
          </a:p>
          <a:p>
            <a:pPr lvl="1">
              <a:lnSpc>
                <a:spcPct val="90000"/>
              </a:lnSpc>
            </a:pPr>
            <a:r>
              <a:rPr lang="en-US">
                <a:solidFill>
                  <a:schemeClr val="folHlink"/>
                </a:solidFill>
              </a:rPr>
              <a:t>DeclareStatePointerVoid</a:t>
            </a:r>
            <a:r>
              <a:rPr lang="en-US"/>
              <a:t>()</a:t>
            </a:r>
          </a:p>
          <a:p>
            <a:pPr lvl="1">
              <a:lnSpc>
                <a:spcPct val="90000"/>
              </a:lnSpc>
            </a:pPr>
            <a:r>
              <a:rPr lang="en-US">
                <a:solidFill>
                  <a:schemeClr val="folHlink"/>
                </a:solidFill>
              </a:rPr>
              <a:t>DeclareStatePointerVector2</a:t>
            </a:r>
            <a:r>
              <a:rPr lang="en-US"/>
              <a:t>()</a:t>
            </a:r>
          </a:p>
          <a:p>
            <a:pPr lvl="1">
              <a:lnSpc>
                <a:spcPct val="90000"/>
              </a:lnSpc>
            </a:pPr>
            <a:r>
              <a:rPr lang="en-US">
                <a:solidFill>
                  <a:schemeClr val="folHlink"/>
                </a:solidFill>
              </a:rPr>
              <a:t>DeclareStatePointerVector3</a:t>
            </a:r>
            <a:r>
              <a:rPr lang="en-US"/>
              <a:t>()</a:t>
            </a:r>
          </a:p>
          <a:p>
            <a:pPr>
              <a:lnSpc>
                <a:spcPct val="90000"/>
              </a:lnSpc>
            </a:pPr>
            <a:r>
              <a:rPr lang="en-US"/>
              <a:t>Persistent Substate Variables</a:t>
            </a:r>
          </a:p>
          <a:p>
            <a:pPr lvl="1">
              <a:lnSpc>
                <a:spcPct val="90000"/>
              </a:lnSpc>
            </a:pPr>
            <a:r>
              <a:rPr lang="en-US">
                <a:solidFill>
                  <a:schemeClr val="folHlink"/>
                </a:solidFill>
              </a:rPr>
              <a:t>DeclareSubstateInt</a:t>
            </a:r>
            <a:r>
              <a:rPr lang="en-US"/>
              <a:t>(),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5F6B56-16BB-4E2F-BB62-D8D46315B480}" type="slidenum">
              <a:rPr lang="en-US"/>
              <a:pPr/>
              <a:t>107</a:t>
            </a:fld>
            <a:endParaRPr lang="en-US"/>
          </a:p>
        </p:txBody>
      </p:sp>
      <p:sp>
        <p:nvSpPr>
          <p:cNvPr id="943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3600"/>
              <a:t>Built-in Logging Functionality</a:t>
            </a:r>
          </a:p>
        </p:txBody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following are logged per character with time stamps:</a:t>
            </a:r>
          </a:p>
          <a:p>
            <a:pPr lvl="1"/>
            <a:r>
              <a:rPr lang="en-US" sz="2400"/>
              <a:t>State transitions</a:t>
            </a:r>
          </a:p>
          <a:p>
            <a:pPr lvl="1"/>
            <a:r>
              <a:rPr lang="en-US" sz="2400"/>
              <a:t>Messages received (state, from, to, handled)</a:t>
            </a:r>
          </a:p>
          <a:p>
            <a:pPr lvl="1"/>
            <a:r>
              <a:rPr lang="en-US" sz="2400"/>
              <a:t>OnUpdate, OnEnter, OnExit</a:t>
            </a:r>
          </a:p>
        </p:txBody>
      </p:sp>
      <p:pic>
        <p:nvPicPr>
          <p:cNvPr id="943118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9FABC4-DA6D-4579-AB54-80FA2705AB91}" type="slidenum">
              <a:rPr lang="en-US"/>
              <a:pPr/>
              <a:t>108</a:t>
            </a:fld>
            <a:endParaRPr lang="en-US"/>
          </a:p>
        </p:txBody>
      </p:sp>
      <p:sp>
        <p:nvSpPr>
          <p:cNvPr id="1078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Debugging Help</a:t>
            </a:r>
          </a:p>
        </p:txBody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Macros for debugging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From statemch.h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endParaRPr lang="en-US" sz="1200">
              <a:latin typeface="Courier New" pitchFamily="49" charset="0"/>
            </a:endParaRP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 noProof="1">
                <a:latin typeface="Courier New" pitchFamily="49" charset="0"/>
              </a:rPr>
              <a:t>#define </a:t>
            </a:r>
            <a:r>
              <a:rPr lang="en-US" sz="1400" b="1" noProof="1">
                <a:solidFill>
                  <a:schemeClr val="folHlink"/>
                </a:solidFill>
                <a:latin typeface="Courier New" pitchFamily="49" charset="0"/>
              </a:rPr>
              <a:t>WATCHPOINT_ID</a:t>
            </a:r>
            <a:r>
              <a:rPr lang="en-US" sz="1400" b="1" noProof="1">
                <a:latin typeface="Courier New" pitchFamily="49" charset="0"/>
              </a:rPr>
              <a:t>(a)</a:t>
            </a:r>
            <a:r>
              <a:rPr lang="en-US" sz="1400" b="1">
                <a:latin typeface="Courier New" pitchFamily="49" charset="0"/>
              </a:rPr>
              <a:t> \</a:t>
            </a:r>
            <a:r>
              <a:rPr lang="en-US" sz="1400" b="1" noProof="1">
                <a:latin typeface="Courier New" pitchFamily="49" charset="0"/>
              </a:rPr>
              <a:t>					if( m_owner-&gt;GetID() == a ) {</a:t>
            </a:r>
            <a:r>
              <a:rPr lang="en-US" sz="1400" b="1">
                <a:latin typeface="Courier New" pitchFamily="49" charset="0"/>
              </a:rPr>
              <a:t> </a:t>
            </a:r>
            <a:r>
              <a:rPr lang="en-US" sz="1400" b="1" noProof="1">
                <a:latin typeface="Courier New" pitchFamily="49" charset="0"/>
              </a:rPr>
              <a:t>__debugbreak()</a:t>
            </a:r>
            <a:r>
              <a:rPr lang="en-US" sz="1400" b="1">
                <a:latin typeface="Courier New" pitchFamily="49" charset="0"/>
              </a:rPr>
              <a:t>;</a:t>
            </a:r>
            <a:r>
              <a:rPr lang="en-US" sz="1400" b="1" noProof="1">
                <a:latin typeface="Courier New" pitchFamily="49" charset="0"/>
              </a:rPr>
              <a:t> }</a:t>
            </a:r>
            <a:endParaRPr lang="en-US" sz="1400" b="1">
              <a:latin typeface="Courier New" pitchFamily="49" charset="0"/>
            </a:endParaRP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 noProof="1">
                <a:latin typeface="Courier New" pitchFamily="49" charset="0"/>
              </a:rPr>
              <a:t>#define </a:t>
            </a:r>
            <a:r>
              <a:rPr lang="en-US" sz="1400" b="1" noProof="1">
                <a:solidFill>
                  <a:schemeClr val="folHlink"/>
                </a:solidFill>
                <a:latin typeface="Courier New" pitchFamily="49" charset="0"/>
              </a:rPr>
              <a:t>WATCHPOINT_NAME</a:t>
            </a:r>
            <a:r>
              <a:rPr lang="en-US" sz="1400" b="1" noProof="1">
                <a:latin typeface="Courier New" pitchFamily="49" charset="0"/>
              </a:rPr>
              <a:t>(a)</a:t>
            </a:r>
            <a:r>
              <a:rPr lang="en-US" sz="1400" b="1">
                <a:latin typeface="Courier New" pitchFamily="49" charset="0"/>
              </a:rPr>
              <a:t> \</a:t>
            </a:r>
            <a:r>
              <a:rPr lang="en-US" sz="1400" b="1" noProof="1">
                <a:latin typeface="Courier New" pitchFamily="49" charset="0"/>
              </a:rPr>
              <a:t>					if( strcmp(a, m_owner-&gt;GetName() ) == 0 ) {__debugbreak()</a:t>
            </a:r>
            <a:r>
              <a:rPr lang="en-US" sz="1400" b="1">
                <a:latin typeface="Courier New" pitchFamily="49" charset="0"/>
              </a:rPr>
              <a:t>;</a:t>
            </a:r>
            <a:r>
              <a:rPr lang="en-US" sz="1400" b="1" noProof="1">
                <a:latin typeface="Courier New" pitchFamily="49" charset="0"/>
              </a:rPr>
              <a:t> }</a:t>
            </a:r>
            <a:endParaRPr lang="en-US" sz="1400" b="1">
              <a:latin typeface="Courier New" pitchFamily="49" charset="0"/>
            </a:endParaRP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/>
              <a:t>Example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endParaRPr lang="en-US" sz="1400">
              <a:solidFill>
                <a:schemeClr val="folHlink"/>
              </a:solidFill>
              <a:latin typeface="Courier New" pitchFamily="49" charset="0"/>
            </a:endParaRP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 noProof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400" b="1" noProof="1">
                <a:latin typeface="Courier New" pitchFamily="49" charset="0"/>
              </a:rPr>
              <a:t>( STATE_Idle )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</a:t>
            </a:r>
            <a:r>
              <a:rPr lang="en-US" sz="1400" b="1" noProof="1">
                <a:solidFill>
                  <a:schemeClr val="folHlink"/>
                </a:solidFill>
                <a:latin typeface="Courier New" pitchFamily="49" charset="0"/>
              </a:rPr>
              <a:t>OnEnter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   WATCHPOINT_NAME("NPC1")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   </a:t>
            </a:r>
            <a:r>
              <a:rPr lang="en-US" sz="1400" b="1" noProof="1">
                <a:latin typeface="Courier New" pitchFamily="49" charset="0"/>
              </a:rPr>
              <a:t>m_owner-&gt;GetMovement().SetIdleSpeed();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endParaRPr lang="en-US" sz="1400" b="1" noProof="1">
              <a:latin typeface="Courier New" pitchFamily="49" charset="0"/>
            </a:endParaRPr>
          </a:p>
          <a:p>
            <a:pPr lvl="1">
              <a:lnSpc>
                <a:spcPct val="90000"/>
              </a:lnSpc>
            </a:pPr>
            <a:endParaRPr lang="en-US" sz="1400" b="1">
              <a:latin typeface="Courier New" pitchFamily="49" charset="0"/>
            </a:endParaRPr>
          </a:p>
        </p:txBody>
      </p:sp>
      <p:pic>
        <p:nvPicPr>
          <p:cNvPr id="10782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0"/>
            <a:ext cx="966788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0A04F-EF63-4868-9BAD-4648F7D2D54A}" type="slidenum">
              <a:rPr lang="en-US"/>
              <a:pPr/>
              <a:t>109</a:t>
            </a:fld>
            <a:endParaRPr lang="en-US"/>
          </a:p>
        </p:txBody>
      </p:sp>
      <p:sp>
        <p:nvSpPr>
          <p:cNvPr id="128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Control over State Machines</a:t>
            </a:r>
          </a:p>
        </p:txBody>
      </p:sp>
      <p:sp>
        <p:nvSpPr>
          <p:cNvPr id="128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chemeClr val="folHlink"/>
                </a:solidFill>
              </a:rPr>
              <a:t>ResetStateMachine</a:t>
            </a:r>
            <a:r>
              <a:rPr lang="en-US"/>
              <a:t>()</a:t>
            </a:r>
          </a:p>
          <a:p>
            <a:r>
              <a:rPr lang="en-US">
                <a:solidFill>
                  <a:schemeClr val="folHlink"/>
                </a:solidFill>
              </a:rPr>
              <a:t>ReplaceStateMachine</a:t>
            </a:r>
            <a:r>
              <a:rPr lang="en-US"/>
              <a:t>(statemch)</a:t>
            </a:r>
          </a:p>
          <a:p>
            <a:r>
              <a:rPr lang="en-US">
                <a:solidFill>
                  <a:schemeClr val="folHlink"/>
                </a:solidFill>
              </a:rPr>
              <a:t>QueueStateMachine</a:t>
            </a:r>
            <a:r>
              <a:rPr lang="en-US"/>
              <a:t>(statemch)</a:t>
            </a:r>
          </a:p>
          <a:p>
            <a:r>
              <a:rPr lang="en-US">
                <a:solidFill>
                  <a:schemeClr val="folHlink"/>
                </a:solidFill>
              </a:rPr>
              <a:t>RequeueStateMachine</a:t>
            </a:r>
            <a:r>
              <a:rPr lang="en-US"/>
              <a:t>()</a:t>
            </a:r>
          </a:p>
          <a:p>
            <a:r>
              <a:rPr lang="en-US">
                <a:solidFill>
                  <a:schemeClr val="folHlink"/>
                </a:solidFill>
              </a:rPr>
              <a:t>PushStateMachine</a:t>
            </a:r>
            <a:r>
              <a:rPr lang="en-US"/>
              <a:t>(statemch)</a:t>
            </a:r>
          </a:p>
          <a:p>
            <a:r>
              <a:rPr lang="en-US">
                <a:solidFill>
                  <a:schemeClr val="folHlink"/>
                </a:solidFill>
              </a:rPr>
              <a:t>PopStateMachine</a:t>
            </a:r>
            <a:r>
              <a:rPr lang="en-US"/>
              <a:t>()</a:t>
            </a:r>
          </a:p>
          <a:p>
            <a:r>
              <a:rPr lang="en-US" noProof="1">
                <a:solidFill>
                  <a:schemeClr val="folHlink"/>
                </a:solidFill>
              </a:rPr>
              <a:t>DeleteStateMachineQueue</a:t>
            </a:r>
            <a:r>
              <a:rPr lang="en-US"/>
              <a:t>(queue)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Start Simple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  <a:endCxn id="20" idx="1"/>
          </p:cNvCxnSpPr>
          <p:nvPr/>
        </p:nvCxnSpPr>
        <p:spPr>
          <a:xfrm>
            <a:off x="2743200" y="2476500"/>
            <a:ext cx="10668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810000" y="20193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7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B9BE242-092C-4B5A-A6A6-F9AB4BC02E4B}" type="slidenum">
              <a:rPr lang="en-US"/>
              <a:pPr/>
              <a:t>110</a:t>
            </a:fld>
            <a:endParaRPr lang="en-US"/>
          </a:p>
        </p:txBody>
      </p:sp>
      <p:sp>
        <p:nvSpPr>
          <p:cNvPr id="1258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 Engine</a:t>
            </a:r>
          </a:p>
        </p:txBody>
      </p:sp>
      <p:sp>
        <p:nvSpPr>
          <p:cNvPr id="1258499" name="Rectangle 3"/>
          <p:cNvSpPr>
            <a:spLocks noChangeArrowheads="1"/>
          </p:cNvSpPr>
          <p:nvPr/>
        </p:nvSpPr>
        <p:spPr bwMode="auto">
          <a:xfrm>
            <a:off x="2927350" y="1828800"/>
            <a:ext cx="2743200" cy="609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Database</a:t>
            </a:r>
          </a:p>
        </p:txBody>
      </p:sp>
      <p:sp>
        <p:nvSpPr>
          <p:cNvPr id="1258500" name="Line 4"/>
          <p:cNvSpPr>
            <a:spLocks noChangeShapeType="1"/>
          </p:cNvSpPr>
          <p:nvPr/>
        </p:nvSpPr>
        <p:spPr bwMode="auto">
          <a:xfrm>
            <a:off x="1828800" y="2133600"/>
            <a:ext cx="1098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01" name="Text Box 5"/>
          <p:cNvSpPr txBox="1">
            <a:spLocks noChangeArrowheads="1"/>
          </p:cNvSpPr>
          <p:nvPr/>
        </p:nvSpPr>
        <p:spPr bwMode="auto">
          <a:xfrm>
            <a:off x="1905000" y="1905000"/>
            <a:ext cx="82391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Update</a:t>
            </a:r>
          </a:p>
          <a:p>
            <a:r>
              <a:rPr lang="en-US"/>
              <a:t>Sim</a:t>
            </a:r>
          </a:p>
        </p:txBody>
      </p:sp>
      <p:sp>
        <p:nvSpPr>
          <p:cNvPr id="1258502" name="Line 6"/>
          <p:cNvSpPr>
            <a:spLocks noChangeShapeType="1"/>
          </p:cNvSpPr>
          <p:nvPr/>
        </p:nvSpPr>
        <p:spPr bwMode="auto">
          <a:xfrm>
            <a:off x="4313238" y="24384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03" name="Text Box 7"/>
          <p:cNvSpPr txBox="1">
            <a:spLocks noChangeArrowheads="1"/>
          </p:cNvSpPr>
          <p:nvPr/>
        </p:nvSpPr>
        <p:spPr bwMode="auto">
          <a:xfrm>
            <a:off x="4237038" y="2590800"/>
            <a:ext cx="8239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Update</a:t>
            </a:r>
          </a:p>
        </p:txBody>
      </p:sp>
      <p:sp>
        <p:nvSpPr>
          <p:cNvPr id="1258504" name="Line 8"/>
          <p:cNvSpPr>
            <a:spLocks noChangeShapeType="1"/>
          </p:cNvSpPr>
          <p:nvPr/>
        </p:nvSpPr>
        <p:spPr bwMode="auto">
          <a:xfrm>
            <a:off x="4330700" y="47244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05" name="Text Box 9"/>
          <p:cNvSpPr txBox="1">
            <a:spLocks noChangeArrowheads="1"/>
          </p:cNvSpPr>
          <p:nvPr/>
        </p:nvSpPr>
        <p:spPr bwMode="auto">
          <a:xfrm>
            <a:off x="2700338" y="4876800"/>
            <a:ext cx="38782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OnFrameUpdate, OnMsg, OnSliceUpdate </a:t>
            </a:r>
          </a:p>
        </p:txBody>
      </p:sp>
      <p:sp>
        <p:nvSpPr>
          <p:cNvPr id="1258506" name="Rectangle 10"/>
          <p:cNvSpPr>
            <a:spLocks noChangeArrowheads="1"/>
          </p:cNvSpPr>
          <p:nvPr/>
        </p:nvSpPr>
        <p:spPr bwMode="auto">
          <a:xfrm>
            <a:off x="3536950" y="5257800"/>
            <a:ext cx="1447800" cy="1447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</a:t>
            </a:r>
          </a:p>
          <a:p>
            <a:r>
              <a:rPr lang="en-US" baseline="0"/>
              <a:t> State </a:t>
            </a:r>
          </a:p>
          <a:p>
            <a:r>
              <a:rPr lang="en-US" baseline="0"/>
              <a:t>Machines</a:t>
            </a:r>
          </a:p>
        </p:txBody>
      </p:sp>
      <p:sp>
        <p:nvSpPr>
          <p:cNvPr id="1258507" name="Rectangle 11"/>
          <p:cNvSpPr>
            <a:spLocks noChangeArrowheads="1"/>
          </p:cNvSpPr>
          <p:nvPr/>
        </p:nvSpPr>
        <p:spPr bwMode="auto">
          <a:xfrm>
            <a:off x="6629400" y="2743200"/>
            <a:ext cx="1828800" cy="1066800"/>
          </a:xfrm>
          <a:prstGeom prst="rect">
            <a:avLst/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MsgRoute</a:t>
            </a:r>
          </a:p>
        </p:txBody>
      </p:sp>
      <p:sp>
        <p:nvSpPr>
          <p:cNvPr id="1258508" name="Line 12"/>
          <p:cNvSpPr>
            <a:spLocks noChangeShapeType="1"/>
          </p:cNvSpPr>
          <p:nvPr/>
        </p:nvSpPr>
        <p:spPr bwMode="auto">
          <a:xfrm flipV="1">
            <a:off x="7543800" y="3810000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09" name="Line 13"/>
          <p:cNvSpPr>
            <a:spLocks noChangeShapeType="1"/>
          </p:cNvSpPr>
          <p:nvPr/>
        </p:nvSpPr>
        <p:spPr bwMode="auto">
          <a:xfrm>
            <a:off x="4984750" y="5943600"/>
            <a:ext cx="25590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10" name="Text Box 14"/>
          <p:cNvSpPr txBox="1">
            <a:spLocks noChangeArrowheads="1"/>
          </p:cNvSpPr>
          <p:nvPr/>
        </p:nvSpPr>
        <p:spPr bwMode="auto">
          <a:xfrm>
            <a:off x="5181600" y="5483225"/>
            <a:ext cx="2182813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SendMsg</a:t>
            </a:r>
          </a:p>
          <a:p>
            <a:r>
              <a:rPr lang="en-US"/>
              <a:t>SendMsgDelayed</a:t>
            </a:r>
          </a:p>
          <a:p>
            <a:r>
              <a:rPr lang="en-US"/>
              <a:t>ChangeStateDelayed</a:t>
            </a:r>
          </a:p>
          <a:p>
            <a:r>
              <a:rPr lang="en-US"/>
              <a:t>SetTimer</a:t>
            </a:r>
          </a:p>
        </p:txBody>
      </p:sp>
      <p:sp>
        <p:nvSpPr>
          <p:cNvPr id="1258511" name="Line 15"/>
          <p:cNvSpPr>
            <a:spLocks noChangeShapeType="1"/>
          </p:cNvSpPr>
          <p:nvPr/>
        </p:nvSpPr>
        <p:spPr bwMode="auto">
          <a:xfrm flipH="1">
            <a:off x="5670550" y="3276600"/>
            <a:ext cx="9588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12" name="Rectangle 16"/>
          <p:cNvSpPr>
            <a:spLocks noChangeArrowheads="1"/>
          </p:cNvSpPr>
          <p:nvPr/>
        </p:nvSpPr>
        <p:spPr bwMode="auto">
          <a:xfrm>
            <a:off x="2927350" y="2971800"/>
            <a:ext cx="2743200" cy="609600"/>
          </a:xfrm>
          <a:prstGeom prst="rect">
            <a:avLst/>
          </a:prstGeom>
          <a:solidFill>
            <a:srgbClr val="FFCC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Game Object</a:t>
            </a:r>
          </a:p>
        </p:txBody>
      </p:sp>
      <p:sp>
        <p:nvSpPr>
          <p:cNvPr id="1258513" name="Rectangle 17"/>
          <p:cNvSpPr>
            <a:spLocks noChangeArrowheads="1"/>
          </p:cNvSpPr>
          <p:nvPr/>
        </p:nvSpPr>
        <p:spPr bwMode="auto">
          <a:xfrm>
            <a:off x="2927350" y="4114800"/>
            <a:ext cx="2743200" cy="609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SM Manager</a:t>
            </a:r>
          </a:p>
        </p:txBody>
      </p:sp>
      <p:sp>
        <p:nvSpPr>
          <p:cNvPr id="1258514" name="Line 18"/>
          <p:cNvSpPr>
            <a:spLocks noChangeShapeType="1"/>
          </p:cNvSpPr>
          <p:nvPr/>
        </p:nvSpPr>
        <p:spPr bwMode="auto">
          <a:xfrm>
            <a:off x="4313238" y="35814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15" name="Text Box 19"/>
          <p:cNvSpPr txBox="1">
            <a:spLocks noChangeArrowheads="1"/>
          </p:cNvSpPr>
          <p:nvPr/>
        </p:nvSpPr>
        <p:spPr bwMode="auto">
          <a:xfrm>
            <a:off x="4298950" y="3733800"/>
            <a:ext cx="14954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Msg or Update</a:t>
            </a:r>
          </a:p>
        </p:txBody>
      </p:sp>
      <p:sp>
        <p:nvSpPr>
          <p:cNvPr id="1258516" name="Line 20"/>
          <p:cNvSpPr>
            <a:spLocks noChangeShapeType="1"/>
          </p:cNvSpPr>
          <p:nvPr/>
        </p:nvSpPr>
        <p:spPr bwMode="auto">
          <a:xfrm>
            <a:off x="2546350" y="5562600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17" name="Line 21"/>
          <p:cNvSpPr>
            <a:spLocks noChangeShapeType="1"/>
          </p:cNvSpPr>
          <p:nvPr/>
        </p:nvSpPr>
        <p:spPr bwMode="auto">
          <a:xfrm flipH="1" flipV="1">
            <a:off x="2546350" y="5562600"/>
            <a:ext cx="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18" name="Line 22"/>
          <p:cNvSpPr>
            <a:spLocks noChangeShapeType="1"/>
          </p:cNvSpPr>
          <p:nvPr/>
        </p:nvSpPr>
        <p:spPr bwMode="auto">
          <a:xfrm flipV="1">
            <a:off x="2546350" y="6324600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19" name="Text Box 23"/>
          <p:cNvSpPr txBox="1">
            <a:spLocks noChangeArrowheads="1"/>
          </p:cNvSpPr>
          <p:nvPr/>
        </p:nvSpPr>
        <p:spPr bwMode="auto">
          <a:xfrm>
            <a:off x="2514600" y="5715000"/>
            <a:ext cx="9159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OnEnter</a:t>
            </a:r>
          </a:p>
          <a:p>
            <a:r>
              <a:rPr lang="en-US"/>
              <a:t>OnExit</a:t>
            </a:r>
          </a:p>
          <a:p>
            <a:endParaRPr lang="en-US" baseline="0"/>
          </a:p>
        </p:txBody>
      </p:sp>
      <p:sp>
        <p:nvSpPr>
          <p:cNvPr id="1258520" name="Text Box 24"/>
          <p:cNvSpPr txBox="1">
            <a:spLocks noChangeArrowheads="1"/>
          </p:cNvSpPr>
          <p:nvPr/>
        </p:nvSpPr>
        <p:spPr bwMode="auto">
          <a:xfrm>
            <a:off x="5932488" y="3048000"/>
            <a:ext cx="5445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Msg</a:t>
            </a:r>
          </a:p>
        </p:txBody>
      </p:sp>
      <p:sp>
        <p:nvSpPr>
          <p:cNvPr id="1258521" name="Line 25"/>
          <p:cNvSpPr>
            <a:spLocks noChangeShapeType="1"/>
          </p:cNvSpPr>
          <p:nvPr/>
        </p:nvSpPr>
        <p:spPr bwMode="auto">
          <a:xfrm>
            <a:off x="7543800" y="2133600"/>
            <a:ext cx="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22" name="Line 26"/>
          <p:cNvSpPr>
            <a:spLocks noChangeShapeType="1"/>
          </p:cNvSpPr>
          <p:nvPr/>
        </p:nvSpPr>
        <p:spPr bwMode="auto">
          <a:xfrm>
            <a:off x="5670550" y="2133600"/>
            <a:ext cx="18732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58523" name="Text Box 27"/>
          <p:cNvSpPr txBox="1">
            <a:spLocks noChangeArrowheads="1"/>
          </p:cNvSpPr>
          <p:nvPr/>
        </p:nvSpPr>
        <p:spPr bwMode="auto">
          <a:xfrm>
            <a:off x="5808663" y="1905000"/>
            <a:ext cx="15827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Deliver Delayed</a:t>
            </a:r>
          </a:p>
          <a:p>
            <a:r>
              <a:rPr lang="en-US"/>
              <a:t>Msgs</a:t>
            </a:r>
          </a:p>
        </p:txBody>
      </p:sp>
      <p:sp>
        <p:nvSpPr>
          <p:cNvPr id="1258524" name="Rectangle 28"/>
          <p:cNvSpPr>
            <a:spLocks noChangeArrowheads="1"/>
          </p:cNvSpPr>
          <p:nvPr/>
        </p:nvSpPr>
        <p:spPr bwMode="auto">
          <a:xfrm>
            <a:off x="762000" y="1828800"/>
            <a:ext cx="1066800" cy="609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World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89B36E-4D6C-4DCB-B34C-0841ADE7333C}" type="slidenum">
              <a:rPr lang="en-US"/>
              <a:pPr/>
              <a:t>111</a:t>
            </a:fld>
            <a:endParaRPr lang="en-US"/>
          </a:p>
        </p:txBody>
      </p:sp>
      <p:sp>
        <p:nvSpPr>
          <p:cNvPr id="1260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Game Object and Components</a:t>
            </a:r>
          </a:p>
        </p:txBody>
      </p:sp>
      <p:sp>
        <p:nvSpPr>
          <p:cNvPr id="1260547" name="Rectangle 3"/>
          <p:cNvSpPr>
            <a:spLocks noChangeArrowheads="1"/>
          </p:cNvSpPr>
          <p:nvPr/>
        </p:nvSpPr>
        <p:spPr bwMode="auto">
          <a:xfrm>
            <a:off x="533400" y="1981200"/>
            <a:ext cx="1371600" cy="4419600"/>
          </a:xfrm>
          <a:prstGeom prst="rect">
            <a:avLst/>
          </a:prstGeom>
          <a:solidFill>
            <a:srgbClr val="FFCC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Game </a:t>
            </a:r>
          </a:p>
          <a:p>
            <a:r>
              <a:rPr lang="en-US" baseline="0"/>
              <a:t>Object</a:t>
            </a:r>
          </a:p>
        </p:txBody>
      </p:sp>
      <p:sp>
        <p:nvSpPr>
          <p:cNvPr id="1260548" name="Rectangle 4"/>
          <p:cNvSpPr>
            <a:spLocks noChangeArrowheads="1"/>
          </p:cNvSpPr>
          <p:nvPr/>
        </p:nvSpPr>
        <p:spPr bwMode="auto">
          <a:xfrm>
            <a:off x="2286000" y="2209800"/>
            <a:ext cx="6248400" cy="685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StateMachineManager (holds SMs)</a:t>
            </a:r>
          </a:p>
        </p:txBody>
      </p:sp>
      <p:sp>
        <p:nvSpPr>
          <p:cNvPr id="1260549" name="Line 5"/>
          <p:cNvSpPr>
            <a:spLocks noChangeShapeType="1"/>
          </p:cNvSpPr>
          <p:nvPr/>
        </p:nvSpPr>
        <p:spPr bwMode="auto">
          <a:xfrm>
            <a:off x="1905000" y="25146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0550" name="Rectangle 6"/>
          <p:cNvSpPr>
            <a:spLocks noChangeArrowheads="1"/>
          </p:cNvSpPr>
          <p:nvPr/>
        </p:nvSpPr>
        <p:spPr bwMode="auto">
          <a:xfrm>
            <a:off x="2286000" y="3276600"/>
            <a:ext cx="6248400" cy="685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Movement (set target/animspeed, arrive msg)</a:t>
            </a:r>
          </a:p>
        </p:txBody>
      </p:sp>
      <p:sp>
        <p:nvSpPr>
          <p:cNvPr id="1260551" name="Rectangle 7"/>
          <p:cNvSpPr>
            <a:spLocks noChangeArrowheads="1"/>
          </p:cNvSpPr>
          <p:nvPr/>
        </p:nvSpPr>
        <p:spPr bwMode="auto">
          <a:xfrm>
            <a:off x="2286000" y="4343400"/>
            <a:ext cx="6248400" cy="685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Body (pos, dir, speed, health)</a:t>
            </a:r>
          </a:p>
        </p:txBody>
      </p:sp>
      <p:sp>
        <p:nvSpPr>
          <p:cNvPr id="1260552" name="Rectangle 8"/>
          <p:cNvSpPr>
            <a:spLocks noChangeArrowheads="1"/>
          </p:cNvSpPr>
          <p:nvPr/>
        </p:nvSpPr>
        <p:spPr bwMode="auto">
          <a:xfrm>
            <a:off x="2286000" y="5486400"/>
            <a:ext cx="6248400" cy="685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Tiny (model/animation)</a:t>
            </a:r>
          </a:p>
        </p:txBody>
      </p:sp>
      <p:sp>
        <p:nvSpPr>
          <p:cNvPr id="1260553" name="Line 9"/>
          <p:cNvSpPr>
            <a:spLocks noChangeShapeType="1"/>
          </p:cNvSpPr>
          <p:nvPr/>
        </p:nvSpPr>
        <p:spPr bwMode="auto">
          <a:xfrm>
            <a:off x="1905000" y="35814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0554" name="Line 10"/>
          <p:cNvSpPr>
            <a:spLocks noChangeShapeType="1"/>
          </p:cNvSpPr>
          <p:nvPr/>
        </p:nvSpPr>
        <p:spPr bwMode="auto">
          <a:xfrm>
            <a:off x="1905000" y="46482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0555" name="Line 11"/>
          <p:cNvSpPr>
            <a:spLocks noChangeShapeType="1"/>
          </p:cNvSpPr>
          <p:nvPr/>
        </p:nvSpPr>
        <p:spPr bwMode="auto">
          <a:xfrm>
            <a:off x="1905000" y="57912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B3F119-75A0-42A6-B496-05CFEACA8C11}" type="slidenum">
              <a:rPr lang="en-US"/>
              <a:pPr/>
              <a:t>112</a:t>
            </a:fld>
            <a:endParaRPr lang="en-US"/>
          </a:p>
        </p:txBody>
      </p:sp>
      <p:sp>
        <p:nvSpPr>
          <p:cNvPr id="1262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Relationship between Game Objects and State Machines</a:t>
            </a:r>
          </a:p>
        </p:txBody>
      </p:sp>
      <p:sp>
        <p:nvSpPr>
          <p:cNvPr id="1262595" name="Rectangle 3"/>
          <p:cNvSpPr>
            <a:spLocks noChangeArrowheads="1"/>
          </p:cNvSpPr>
          <p:nvPr/>
        </p:nvSpPr>
        <p:spPr bwMode="auto">
          <a:xfrm>
            <a:off x="228600" y="1981200"/>
            <a:ext cx="1371600" cy="1066800"/>
          </a:xfrm>
          <a:prstGeom prst="rect">
            <a:avLst/>
          </a:prstGeom>
          <a:solidFill>
            <a:srgbClr val="FFCC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Game </a:t>
            </a:r>
          </a:p>
          <a:p>
            <a:r>
              <a:rPr lang="en-US" baseline="0"/>
              <a:t>Object</a:t>
            </a:r>
          </a:p>
        </p:txBody>
      </p:sp>
      <p:sp>
        <p:nvSpPr>
          <p:cNvPr id="1262596" name="Rectangle 4"/>
          <p:cNvSpPr>
            <a:spLocks noChangeArrowheads="1"/>
          </p:cNvSpPr>
          <p:nvPr/>
        </p:nvSpPr>
        <p:spPr bwMode="auto">
          <a:xfrm>
            <a:off x="1981200" y="2209800"/>
            <a:ext cx="6248400" cy="685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StateMachineManager</a:t>
            </a:r>
          </a:p>
        </p:txBody>
      </p:sp>
      <p:sp>
        <p:nvSpPr>
          <p:cNvPr id="1262597" name="Line 5"/>
          <p:cNvSpPr>
            <a:spLocks noChangeShapeType="1"/>
          </p:cNvSpPr>
          <p:nvPr/>
        </p:nvSpPr>
        <p:spPr bwMode="auto">
          <a:xfrm>
            <a:off x="1600200" y="25146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2598" name="Rectangle 6"/>
          <p:cNvSpPr>
            <a:spLocks noChangeArrowheads="1"/>
          </p:cNvSpPr>
          <p:nvPr/>
        </p:nvSpPr>
        <p:spPr bwMode="auto">
          <a:xfrm>
            <a:off x="19812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 SM</a:t>
            </a:r>
          </a:p>
        </p:txBody>
      </p:sp>
      <p:sp>
        <p:nvSpPr>
          <p:cNvPr id="1262599" name="Rectangle 7"/>
          <p:cNvSpPr>
            <a:spLocks noChangeArrowheads="1"/>
          </p:cNvSpPr>
          <p:nvPr/>
        </p:nvSpPr>
        <p:spPr bwMode="auto">
          <a:xfrm>
            <a:off x="35814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 SM</a:t>
            </a:r>
          </a:p>
        </p:txBody>
      </p:sp>
      <p:sp>
        <p:nvSpPr>
          <p:cNvPr id="1262600" name="Rectangle 8"/>
          <p:cNvSpPr>
            <a:spLocks noChangeArrowheads="1"/>
          </p:cNvSpPr>
          <p:nvPr/>
        </p:nvSpPr>
        <p:spPr bwMode="auto">
          <a:xfrm>
            <a:off x="51816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 SM</a:t>
            </a:r>
          </a:p>
        </p:txBody>
      </p:sp>
      <p:sp>
        <p:nvSpPr>
          <p:cNvPr id="1262601" name="Rectangle 9"/>
          <p:cNvSpPr>
            <a:spLocks noChangeArrowheads="1"/>
          </p:cNvSpPr>
          <p:nvPr/>
        </p:nvSpPr>
        <p:spPr bwMode="auto">
          <a:xfrm>
            <a:off x="67818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 SM</a:t>
            </a:r>
          </a:p>
        </p:txBody>
      </p:sp>
      <p:sp>
        <p:nvSpPr>
          <p:cNvPr id="1262602" name="Line 10"/>
          <p:cNvSpPr>
            <a:spLocks noChangeShapeType="1"/>
          </p:cNvSpPr>
          <p:nvPr/>
        </p:nvSpPr>
        <p:spPr bwMode="auto">
          <a:xfrm>
            <a:off x="21336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2603" name="Line 11"/>
          <p:cNvSpPr>
            <a:spLocks noChangeShapeType="1"/>
          </p:cNvSpPr>
          <p:nvPr/>
        </p:nvSpPr>
        <p:spPr bwMode="auto">
          <a:xfrm>
            <a:off x="37338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2604" name="Line 12"/>
          <p:cNvSpPr>
            <a:spLocks noChangeShapeType="1"/>
          </p:cNvSpPr>
          <p:nvPr/>
        </p:nvSpPr>
        <p:spPr bwMode="auto">
          <a:xfrm>
            <a:off x="53340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2605" name="Line 13"/>
          <p:cNvSpPr>
            <a:spLocks noChangeShapeType="1"/>
          </p:cNvSpPr>
          <p:nvPr/>
        </p:nvSpPr>
        <p:spPr bwMode="auto">
          <a:xfrm>
            <a:off x="69342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2606" name="Rectangle 14"/>
          <p:cNvSpPr>
            <a:spLocks noChangeArrowheads="1"/>
          </p:cNvSpPr>
          <p:nvPr/>
        </p:nvSpPr>
        <p:spPr bwMode="auto">
          <a:xfrm>
            <a:off x="1981200" y="42672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Inactive SM</a:t>
            </a:r>
          </a:p>
        </p:txBody>
      </p:sp>
      <p:sp>
        <p:nvSpPr>
          <p:cNvPr id="1262607" name="Line 15"/>
          <p:cNvSpPr>
            <a:spLocks noChangeShapeType="1"/>
          </p:cNvSpPr>
          <p:nvPr/>
        </p:nvSpPr>
        <p:spPr bwMode="auto">
          <a:xfrm>
            <a:off x="2743200" y="41148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2608" name="Text Box 16"/>
          <p:cNvSpPr txBox="1">
            <a:spLocks noChangeArrowheads="1"/>
          </p:cNvSpPr>
          <p:nvPr/>
        </p:nvSpPr>
        <p:spPr bwMode="auto">
          <a:xfrm>
            <a:off x="142875" y="3549650"/>
            <a:ext cx="13430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/>
              <a:t>Concurrently</a:t>
            </a:r>
          </a:p>
          <a:p>
            <a:pPr algn="l"/>
            <a:r>
              <a:rPr lang="en-US"/>
              <a:t>Running SMs</a:t>
            </a:r>
          </a:p>
          <a:p>
            <a:pPr algn="l"/>
            <a:endParaRPr lang="en-US" baseline="0"/>
          </a:p>
        </p:txBody>
      </p:sp>
      <p:sp>
        <p:nvSpPr>
          <p:cNvPr id="1262609" name="Line 17"/>
          <p:cNvSpPr>
            <a:spLocks noChangeShapeType="1"/>
          </p:cNvSpPr>
          <p:nvPr/>
        </p:nvSpPr>
        <p:spPr bwMode="auto">
          <a:xfrm>
            <a:off x="1524000" y="37338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2610" name="Text Box 18"/>
          <p:cNvSpPr txBox="1">
            <a:spLocks noChangeArrowheads="1"/>
          </p:cNvSpPr>
          <p:nvPr/>
        </p:nvSpPr>
        <p:spPr bwMode="auto">
          <a:xfrm>
            <a:off x="2286000" y="3168650"/>
            <a:ext cx="877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</a:t>
            </a:r>
          </a:p>
        </p:txBody>
      </p:sp>
      <p:sp>
        <p:nvSpPr>
          <p:cNvPr id="1262611" name="Text Box 19"/>
          <p:cNvSpPr txBox="1">
            <a:spLocks noChangeArrowheads="1"/>
          </p:cNvSpPr>
          <p:nvPr/>
        </p:nvSpPr>
        <p:spPr bwMode="auto">
          <a:xfrm>
            <a:off x="3922713" y="3168650"/>
            <a:ext cx="8778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Queue1</a:t>
            </a:r>
          </a:p>
        </p:txBody>
      </p:sp>
      <p:sp>
        <p:nvSpPr>
          <p:cNvPr id="1262612" name="Text Box 20"/>
          <p:cNvSpPr txBox="1">
            <a:spLocks noChangeArrowheads="1"/>
          </p:cNvSpPr>
          <p:nvPr/>
        </p:nvSpPr>
        <p:spPr bwMode="auto">
          <a:xfrm>
            <a:off x="5522913" y="3168650"/>
            <a:ext cx="8778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Queue2</a:t>
            </a:r>
          </a:p>
        </p:txBody>
      </p:sp>
      <p:sp>
        <p:nvSpPr>
          <p:cNvPr id="1262613" name="Text Box 21"/>
          <p:cNvSpPr txBox="1">
            <a:spLocks noChangeArrowheads="1"/>
          </p:cNvSpPr>
          <p:nvPr/>
        </p:nvSpPr>
        <p:spPr bwMode="auto">
          <a:xfrm>
            <a:off x="7162800" y="3168650"/>
            <a:ext cx="877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Queue3</a:t>
            </a:r>
          </a:p>
        </p:txBody>
      </p:sp>
      <p:sp>
        <p:nvSpPr>
          <p:cNvPr id="1262614" name="Rectangle 22"/>
          <p:cNvSpPr>
            <a:spLocks noChangeArrowheads="1"/>
          </p:cNvSpPr>
          <p:nvPr/>
        </p:nvSpPr>
        <p:spPr bwMode="auto">
          <a:xfrm>
            <a:off x="3581400" y="42672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Inactive SM</a:t>
            </a:r>
          </a:p>
        </p:txBody>
      </p:sp>
      <p:sp>
        <p:nvSpPr>
          <p:cNvPr id="1262615" name="Rectangle 23"/>
          <p:cNvSpPr>
            <a:spLocks noChangeArrowheads="1"/>
          </p:cNvSpPr>
          <p:nvPr/>
        </p:nvSpPr>
        <p:spPr bwMode="auto">
          <a:xfrm>
            <a:off x="6781800" y="42672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Inactive SM</a:t>
            </a:r>
          </a:p>
        </p:txBody>
      </p:sp>
      <p:sp>
        <p:nvSpPr>
          <p:cNvPr id="1262616" name="Rectangle 24"/>
          <p:cNvSpPr>
            <a:spLocks noChangeArrowheads="1"/>
          </p:cNvSpPr>
          <p:nvPr/>
        </p:nvSpPr>
        <p:spPr bwMode="auto">
          <a:xfrm>
            <a:off x="3581400" y="51054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Inactive SM</a:t>
            </a:r>
          </a:p>
        </p:txBody>
      </p:sp>
      <p:sp>
        <p:nvSpPr>
          <p:cNvPr id="1262617" name="Rectangle 25"/>
          <p:cNvSpPr>
            <a:spLocks noChangeArrowheads="1"/>
          </p:cNvSpPr>
          <p:nvPr/>
        </p:nvSpPr>
        <p:spPr bwMode="auto">
          <a:xfrm>
            <a:off x="3581400" y="59436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Inactive SM</a:t>
            </a:r>
          </a:p>
        </p:txBody>
      </p:sp>
      <p:sp>
        <p:nvSpPr>
          <p:cNvPr id="1262618" name="Rectangle 26"/>
          <p:cNvSpPr>
            <a:spLocks noChangeArrowheads="1"/>
          </p:cNvSpPr>
          <p:nvPr/>
        </p:nvSpPr>
        <p:spPr bwMode="auto">
          <a:xfrm>
            <a:off x="6781800" y="51054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Inactive SM</a:t>
            </a:r>
          </a:p>
        </p:txBody>
      </p:sp>
      <p:sp>
        <p:nvSpPr>
          <p:cNvPr id="1262619" name="Line 27"/>
          <p:cNvSpPr>
            <a:spLocks noChangeShapeType="1"/>
          </p:cNvSpPr>
          <p:nvPr/>
        </p:nvSpPr>
        <p:spPr bwMode="auto">
          <a:xfrm>
            <a:off x="4267200" y="41148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2620" name="Line 28"/>
          <p:cNvSpPr>
            <a:spLocks noChangeShapeType="1"/>
          </p:cNvSpPr>
          <p:nvPr/>
        </p:nvSpPr>
        <p:spPr bwMode="auto">
          <a:xfrm>
            <a:off x="4267200" y="4953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2621" name="Line 29"/>
          <p:cNvSpPr>
            <a:spLocks noChangeShapeType="1"/>
          </p:cNvSpPr>
          <p:nvPr/>
        </p:nvSpPr>
        <p:spPr bwMode="auto">
          <a:xfrm>
            <a:off x="4267200" y="57912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2622" name="Line 30"/>
          <p:cNvSpPr>
            <a:spLocks noChangeShapeType="1"/>
          </p:cNvSpPr>
          <p:nvPr/>
        </p:nvSpPr>
        <p:spPr bwMode="auto">
          <a:xfrm>
            <a:off x="7467600" y="41148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2623" name="Line 31"/>
          <p:cNvSpPr>
            <a:spLocks noChangeShapeType="1"/>
          </p:cNvSpPr>
          <p:nvPr/>
        </p:nvSpPr>
        <p:spPr bwMode="auto">
          <a:xfrm>
            <a:off x="7467600" y="4953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E408B0-1B1B-47B0-B696-25CCECDA25D9}" type="slidenum">
              <a:rPr lang="en-US"/>
              <a:pPr/>
              <a:t>113</a:t>
            </a:fld>
            <a:endParaRPr lang="en-US"/>
          </a:p>
        </p:txBody>
      </p:sp>
      <p:sp>
        <p:nvSpPr>
          <p:cNvPr id="1266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What architecture can concurrently running state machines be used for?</a:t>
            </a:r>
          </a:p>
        </p:txBody>
      </p:sp>
      <p:sp>
        <p:nvSpPr>
          <p:cNvPr id="1266691" name="Rectangle 3"/>
          <p:cNvSpPr>
            <a:spLocks noChangeArrowheads="1"/>
          </p:cNvSpPr>
          <p:nvPr/>
        </p:nvSpPr>
        <p:spPr bwMode="auto">
          <a:xfrm>
            <a:off x="228600" y="1981200"/>
            <a:ext cx="1371600" cy="1066800"/>
          </a:xfrm>
          <a:prstGeom prst="rect">
            <a:avLst/>
          </a:prstGeom>
          <a:solidFill>
            <a:srgbClr val="FFCC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Game </a:t>
            </a:r>
          </a:p>
          <a:p>
            <a:r>
              <a:rPr lang="en-US" baseline="0"/>
              <a:t>Object</a:t>
            </a:r>
          </a:p>
        </p:txBody>
      </p:sp>
      <p:sp>
        <p:nvSpPr>
          <p:cNvPr id="1266692" name="Rectangle 4"/>
          <p:cNvSpPr>
            <a:spLocks noChangeArrowheads="1"/>
          </p:cNvSpPr>
          <p:nvPr/>
        </p:nvSpPr>
        <p:spPr bwMode="auto">
          <a:xfrm>
            <a:off x="1981200" y="2209800"/>
            <a:ext cx="6248400" cy="685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StateMachineManager</a:t>
            </a:r>
          </a:p>
        </p:txBody>
      </p:sp>
      <p:sp>
        <p:nvSpPr>
          <p:cNvPr id="1266693" name="Line 5"/>
          <p:cNvSpPr>
            <a:spLocks noChangeShapeType="1"/>
          </p:cNvSpPr>
          <p:nvPr/>
        </p:nvSpPr>
        <p:spPr bwMode="auto">
          <a:xfrm>
            <a:off x="1600200" y="25146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6694" name="Rectangle 6"/>
          <p:cNvSpPr>
            <a:spLocks noChangeArrowheads="1"/>
          </p:cNvSpPr>
          <p:nvPr/>
        </p:nvSpPr>
        <p:spPr bwMode="auto">
          <a:xfrm>
            <a:off x="19812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 SM</a:t>
            </a:r>
          </a:p>
        </p:txBody>
      </p:sp>
      <p:sp>
        <p:nvSpPr>
          <p:cNvPr id="1266695" name="Rectangle 7"/>
          <p:cNvSpPr>
            <a:spLocks noChangeArrowheads="1"/>
          </p:cNvSpPr>
          <p:nvPr/>
        </p:nvSpPr>
        <p:spPr bwMode="auto">
          <a:xfrm>
            <a:off x="35814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 SM</a:t>
            </a:r>
            <a:endParaRPr lang="en-US" sz="2000" baseline="0"/>
          </a:p>
        </p:txBody>
      </p:sp>
      <p:sp>
        <p:nvSpPr>
          <p:cNvPr id="1266696" name="Rectangle 8"/>
          <p:cNvSpPr>
            <a:spLocks noChangeArrowheads="1"/>
          </p:cNvSpPr>
          <p:nvPr/>
        </p:nvSpPr>
        <p:spPr bwMode="auto">
          <a:xfrm>
            <a:off x="51816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 SM</a:t>
            </a:r>
          </a:p>
        </p:txBody>
      </p:sp>
      <p:sp>
        <p:nvSpPr>
          <p:cNvPr id="1266697" name="Rectangle 9"/>
          <p:cNvSpPr>
            <a:spLocks noChangeArrowheads="1"/>
          </p:cNvSpPr>
          <p:nvPr/>
        </p:nvSpPr>
        <p:spPr bwMode="auto">
          <a:xfrm>
            <a:off x="67818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 SM</a:t>
            </a:r>
            <a:endParaRPr lang="en-US" sz="2000" baseline="0"/>
          </a:p>
        </p:txBody>
      </p:sp>
      <p:sp>
        <p:nvSpPr>
          <p:cNvPr id="1266698" name="Line 10"/>
          <p:cNvSpPr>
            <a:spLocks noChangeShapeType="1"/>
          </p:cNvSpPr>
          <p:nvPr/>
        </p:nvSpPr>
        <p:spPr bwMode="auto">
          <a:xfrm>
            <a:off x="21336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6699" name="Line 11"/>
          <p:cNvSpPr>
            <a:spLocks noChangeShapeType="1"/>
          </p:cNvSpPr>
          <p:nvPr/>
        </p:nvSpPr>
        <p:spPr bwMode="auto">
          <a:xfrm>
            <a:off x="37338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6700" name="Line 12"/>
          <p:cNvSpPr>
            <a:spLocks noChangeShapeType="1"/>
          </p:cNvSpPr>
          <p:nvPr/>
        </p:nvSpPr>
        <p:spPr bwMode="auto">
          <a:xfrm>
            <a:off x="53340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6701" name="Line 13"/>
          <p:cNvSpPr>
            <a:spLocks noChangeShapeType="1"/>
          </p:cNvSpPr>
          <p:nvPr/>
        </p:nvSpPr>
        <p:spPr bwMode="auto">
          <a:xfrm>
            <a:off x="69342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6702" name="Text Box 14"/>
          <p:cNvSpPr txBox="1">
            <a:spLocks noChangeArrowheads="1"/>
          </p:cNvSpPr>
          <p:nvPr/>
        </p:nvSpPr>
        <p:spPr bwMode="auto">
          <a:xfrm>
            <a:off x="142875" y="3549650"/>
            <a:ext cx="13430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/>
              <a:t>Concurrently</a:t>
            </a:r>
          </a:p>
          <a:p>
            <a:pPr algn="l"/>
            <a:r>
              <a:rPr lang="en-US"/>
              <a:t>Running SMs</a:t>
            </a:r>
          </a:p>
          <a:p>
            <a:pPr algn="l"/>
            <a:endParaRPr lang="en-US" baseline="0"/>
          </a:p>
        </p:txBody>
      </p:sp>
      <p:sp>
        <p:nvSpPr>
          <p:cNvPr id="1266703" name="Line 15"/>
          <p:cNvSpPr>
            <a:spLocks noChangeShapeType="1"/>
          </p:cNvSpPr>
          <p:nvPr/>
        </p:nvSpPr>
        <p:spPr bwMode="auto">
          <a:xfrm>
            <a:off x="1524000" y="37338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6704" name="Text Box 16"/>
          <p:cNvSpPr txBox="1">
            <a:spLocks noChangeArrowheads="1"/>
          </p:cNvSpPr>
          <p:nvPr/>
        </p:nvSpPr>
        <p:spPr bwMode="auto">
          <a:xfrm>
            <a:off x="2168525" y="3168650"/>
            <a:ext cx="11191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Movement</a:t>
            </a:r>
          </a:p>
        </p:txBody>
      </p:sp>
      <p:sp>
        <p:nvSpPr>
          <p:cNvPr id="1266705" name="Text Box 17"/>
          <p:cNvSpPr txBox="1">
            <a:spLocks noChangeArrowheads="1"/>
          </p:cNvSpPr>
          <p:nvPr/>
        </p:nvSpPr>
        <p:spPr bwMode="auto">
          <a:xfrm>
            <a:off x="3995738" y="3168650"/>
            <a:ext cx="7381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Action</a:t>
            </a:r>
          </a:p>
        </p:txBody>
      </p:sp>
      <p:sp>
        <p:nvSpPr>
          <p:cNvPr id="1266706" name="Text Box 18"/>
          <p:cNvSpPr txBox="1">
            <a:spLocks noChangeArrowheads="1"/>
          </p:cNvSpPr>
          <p:nvPr/>
        </p:nvSpPr>
        <p:spPr bwMode="auto">
          <a:xfrm>
            <a:off x="5484813" y="3168650"/>
            <a:ext cx="9604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Behavior</a:t>
            </a:r>
          </a:p>
        </p:txBody>
      </p:sp>
      <p:sp>
        <p:nvSpPr>
          <p:cNvPr id="1266707" name="Text Box 19"/>
          <p:cNvSpPr txBox="1">
            <a:spLocks noChangeArrowheads="1"/>
          </p:cNvSpPr>
          <p:nvPr/>
        </p:nvSpPr>
        <p:spPr bwMode="auto">
          <a:xfrm>
            <a:off x="7205663" y="3168650"/>
            <a:ext cx="8016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Tactics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133172-5EB7-4043-8A4C-25C13E90E759}" type="slidenum">
              <a:rPr lang="en-US"/>
              <a:pPr/>
              <a:t>114</a:t>
            </a:fld>
            <a:endParaRPr lang="en-US"/>
          </a:p>
        </p:txBody>
      </p:sp>
      <p:sp>
        <p:nvSpPr>
          <p:cNvPr id="1268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What architecture can concurrently running state machines be used for?</a:t>
            </a:r>
          </a:p>
        </p:txBody>
      </p:sp>
      <p:sp>
        <p:nvSpPr>
          <p:cNvPr id="1268739" name="Rectangle 3"/>
          <p:cNvSpPr>
            <a:spLocks noChangeArrowheads="1"/>
          </p:cNvSpPr>
          <p:nvPr/>
        </p:nvSpPr>
        <p:spPr bwMode="auto">
          <a:xfrm>
            <a:off x="228600" y="1981200"/>
            <a:ext cx="1371600" cy="1066800"/>
          </a:xfrm>
          <a:prstGeom prst="rect">
            <a:avLst/>
          </a:prstGeom>
          <a:solidFill>
            <a:srgbClr val="FFCC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Game </a:t>
            </a:r>
          </a:p>
          <a:p>
            <a:r>
              <a:rPr lang="en-US" baseline="0"/>
              <a:t>Object</a:t>
            </a:r>
          </a:p>
        </p:txBody>
      </p:sp>
      <p:sp>
        <p:nvSpPr>
          <p:cNvPr id="1268740" name="Rectangle 4"/>
          <p:cNvSpPr>
            <a:spLocks noChangeArrowheads="1"/>
          </p:cNvSpPr>
          <p:nvPr/>
        </p:nvSpPr>
        <p:spPr bwMode="auto">
          <a:xfrm>
            <a:off x="1981200" y="2209800"/>
            <a:ext cx="6248400" cy="685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StateMachineManager</a:t>
            </a:r>
          </a:p>
        </p:txBody>
      </p:sp>
      <p:sp>
        <p:nvSpPr>
          <p:cNvPr id="1268741" name="Line 5"/>
          <p:cNvSpPr>
            <a:spLocks noChangeShapeType="1"/>
          </p:cNvSpPr>
          <p:nvPr/>
        </p:nvSpPr>
        <p:spPr bwMode="auto">
          <a:xfrm>
            <a:off x="1600200" y="25146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8742" name="Rectangle 6"/>
          <p:cNvSpPr>
            <a:spLocks noChangeArrowheads="1"/>
          </p:cNvSpPr>
          <p:nvPr/>
        </p:nvSpPr>
        <p:spPr bwMode="auto">
          <a:xfrm>
            <a:off x="19812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 SM</a:t>
            </a:r>
          </a:p>
        </p:txBody>
      </p:sp>
      <p:sp>
        <p:nvSpPr>
          <p:cNvPr id="1268743" name="Rectangle 7"/>
          <p:cNvSpPr>
            <a:spLocks noChangeArrowheads="1"/>
          </p:cNvSpPr>
          <p:nvPr/>
        </p:nvSpPr>
        <p:spPr bwMode="auto">
          <a:xfrm>
            <a:off x="35814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 SM</a:t>
            </a:r>
          </a:p>
        </p:txBody>
      </p:sp>
      <p:sp>
        <p:nvSpPr>
          <p:cNvPr id="1268744" name="Rectangle 8"/>
          <p:cNvSpPr>
            <a:spLocks noChangeArrowheads="1"/>
          </p:cNvSpPr>
          <p:nvPr/>
        </p:nvSpPr>
        <p:spPr bwMode="auto">
          <a:xfrm>
            <a:off x="51816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Active SM</a:t>
            </a:r>
          </a:p>
        </p:txBody>
      </p:sp>
      <p:sp>
        <p:nvSpPr>
          <p:cNvPr id="1268745" name="Line 9"/>
          <p:cNvSpPr>
            <a:spLocks noChangeShapeType="1"/>
          </p:cNvSpPr>
          <p:nvPr/>
        </p:nvSpPr>
        <p:spPr bwMode="auto">
          <a:xfrm>
            <a:off x="21336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8746" name="Line 10"/>
          <p:cNvSpPr>
            <a:spLocks noChangeShapeType="1"/>
          </p:cNvSpPr>
          <p:nvPr/>
        </p:nvSpPr>
        <p:spPr bwMode="auto">
          <a:xfrm>
            <a:off x="37338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8747" name="Line 11"/>
          <p:cNvSpPr>
            <a:spLocks noChangeShapeType="1"/>
          </p:cNvSpPr>
          <p:nvPr/>
        </p:nvSpPr>
        <p:spPr bwMode="auto">
          <a:xfrm>
            <a:off x="53340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8748" name="Line 12"/>
          <p:cNvSpPr>
            <a:spLocks noChangeShapeType="1"/>
          </p:cNvSpPr>
          <p:nvPr/>
        </p:nvSpPr>
        <p:spPr bwMode="auto">
          <a:xfrm>
            <a:off x="69342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8749" name="Rectangle 13"/>
          <p:cNvSpPr>
            <a:spLocks noChangeArrowheads="1"/>
          </p:cNvSpPr>
          <p:nvPr/>
        </p:nvSpPr>
        <p:spPr bwMode="auto">
          <a:xfrm>
            <a:off x="1981200" y="42672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Inactive SM</a:t>
            </a:r>
          </a:p>
        </p:txBody>
      </p:sp>
      <p:sp>
        <p:nvSpPr>
          <p:cNvPr id="1268750" name="Line 14"/>
          <p:cNvSpPr>
            <a:spLocks noChangeShapeType="1"/>
          </p:cNvSpPr>
          <p:nvPr/>
        </p:nvSpPr>
        <p:spPr bwMode="auto">
          <a:xfrm>
            <a:off x="2743200" y="41148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8751" name="Text Box 15"/>
          <p:cNvSpPr txBox="1">
            <a:spLocks noChangeArrowheads="1"/>
          </p:cNvSpPr>
          <p:nvPr/>
        </p:nvSpPr>
        <p:spPr bwMode="auto">
          <a:xfrm>
            <a:off x="142875" y="3549650"/>
            <a:ext cx="13430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/>
              <a:t>Concurrently</a:t>
            </a:r>
          </a:p>
          <a:p>
            <a:pPr algn="l"/>
            <a:r>
              <a:rPr lang="en-US"/>
              <a:t>Running SMs</a:t>
            </a:r>
          </a:p>
          <a:p>
            <a:pPr algn="l"/>
            <a:endParaRPr lang="en-US" baseline="0"/>
          </a:p>
        </p:txBody>
      </p:sp>
      <p:sp>
        <p:nvSpPr>
          <p:cNvPr id="1268752" name="Line 16"/>
          <p:cNvSpPr>
            <a:spLocks noChangeShapeType="1"/>
          </p:cNvSpPr>
          <p:nvPr/>
        </p:nvSpPr>
        <p:spPr bwMode="auto">
          <a:xfrm>
            <a:off x="1524000" y="37338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8753" name="Text Box 17"/>
          <p:cNvSpPr txBox="1">
            <a:spLocks noChangeArrowheads="1"/>
          </p:cNvSpPr>
          <p:nvPr/>
        </p:nvSpPr>
        <p:spPr bwMode="auto">
          <a:xfrm>
            <a:off x="2406650" y="3168650"/>
            <a:ext cx="641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Brain</a:t>
            </a:r>
          </a:p>
        </p:txBody>
      </p:sp>
      <p:sp>
        <p:nvSpPr>
          <p:cNvPr id="1268754" name="Text Box 18"/>
          <p:cNvSpPr txBox="1">
            <a:spLocks noChangeArrowheads="1"/>
          </p:cNvSpPr>
          <p:nvPr/>
        </p:nvSpPr>
        <p:spPr bwMode="auto">
          <a:xfrm>
            <a:off x="3805238" y="3168650"/>
            <a:ext cx="11191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Movement</a:t>
            </a:r>
          </a:p>
        </p:txBody>
      </p:sp>
      <p:sp>
        <p:nvSpPr>
          <p:cNvPr id="1268755" name="Text Box 19"/>
          <p:cNvSpPr txBox="1">
            <a:spLocks noChangeArrowheads="1"/>
          </p:cNvSpPr>
          <p:nvPr/>
        </p:nvSpPr>
        <p:spPr bwMode="auto">
          <a:xfrm>
            <a:off x="5632450" y="3168650"/>
            <a:ext cx="6619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Voice</a:t>
            </a:r>
          </a:p>
        </p:txBody>
      </p:sp>
      <p:sp>
        <p:nvSpPr>
          <p:cNvPr id="1268756" name="Rectangle 20"/>
          <p:cNvSpPr>
            <a:spLocks noChangeArrowheads="1"/>
          </p:cNvSpPr>
          <p:nvPr/>
        </p:nvSpPr>
        <p:spPr bwMode="auto">
          <a:xfrm>
            <a:off x="3581400" y="42672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Inactive SM</a:t>
            </a:r>
          </a:p>
        </p:txBody>
      </p:sp>
      <p:sp>
        <p:nvSpPr>
          <p:cNvPr id="1268757" name="Rectangle 21"/>
          <p:cNvSpPr>
            <a:spLocks noChangeArrowheads="1"/>
          </p:cNvSpPr>
          <p:nvPr/>
        </p:nvSpPr>
        <p:spPr bwMode="auto">
          <a:xfrm>
            <a:off x="3581400" y="51054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Inactive SM</a:t>
            </a:r>
          </a:p>
        </p:txBody>
      </p:sp>
      <p:sp>
        <p:nvSpPr>
          <p:cNvPr id="1268758" name="Rectangle 22"/>
          <p:cNvSpPr>
            <a:spLocks noChangeArrowheads="1"/>
          </p:cNvSpPr>
          <p:nvPr/>
        </p:nvSpPr>
        <p:spPr bwMode="auto">
          <a:xfrm>
            <a:off x="3581400" y="59436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Inactive SM</a:t>
            </a:r>
          </a:p>
        </p:txBody>
      </p:sp>
      <p:sp>
        <p:nvSpPr>
          <p:cNvPr id="1268759" name="Line 23"/>
          <p:cNvSpPr>
            <a:spLocks noChangeShapeType="1"/>
          </p:cNvSpPr>
          <p:nvPr/>
        </p:nvSpPr>
        <p:spPr bwMode="auto">
          <a:xfrm>
            <a:off x="4267200" y="41148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8760" name="Line 24"/>
          <p:cNvSpPr>
            <a:spLocks noChangeShapeType="1"/>
          </p:cNvSpPr>
          <p:nvPr/>
        </p:nvSpPr>
        <p:spPr bwMode="auto">
          <a:xfrm>
            <a:off x="4267200" y="4953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68761" name="Line 25"/>
          <p:cNvSpPr>
            <a:spLocks noChangeShapeType="1"/>
          </p:cNvSpPr>
          <p:nvPr/>
        </p:nvSpPr>
        <p:spPr bwMode="auto">
          <a:xfrm>
            <a:off x="4267200" y="57912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7D2984-6B2F-44B8-AA6F-28DE225486EE}" type="slidenum">
              <a:rPr lang="en-US"/>
              <a:pPr/>
              <a:t>115</a:t>
            </a:fld>
            <a:endParaRPr lang="en-US"/>
          </a:p>
        </p:txBody>
      </p:sp>
      <p:sp>
        <p:nvSpPr>
          <p:cNvPr id="1270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A state machine can be unique and comprehensive AI for an entire agent</a:t>
            </a:r>
          </a:p>
        </p:txBody>
      </p:sp>
      <p:sp>
        <p:nvSpPr>
          <p:cNvPr id="1270787" name="Rectangle 3"/>
          <p:cNvSpPr>
            <a:spLocks noChangeArrowheads="1"/>
          </p:cNvSpPr>
          <p:nvPr/>
        </p:nvSpPr>
        <p:spPr bwMode="auto">
          <a:xfrm>
            <a:off x="228600" y="1981200"/>
            <a:ext cx="1371600" cy="1066800"/>
          </a:xfrm>
          <a:prstGeom prst="rect">
            <a:avLst/>
          </a:prstGeom>
          <a:solidFill>
            <a:srgbClr val="FFCC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Game </a:t>
            </a:r>
          </a:p>
          <a:p>
            <a:r>
              <a:rPr lang="en-US" baseline="0"/>
              <a:t>Object</a:t>
            </a:r>
          </a:p>
        </p:txBody>
      </p:sp>
      <p:sp>
        <p:nvSpPr>
          <p:cNvPr id="1270788" name="Rectangle 4"/>
          <p:cNvSpPr>
            <a:spLocks noChangeArrowheads="1"/>
          </p:cNvSpPr>
          <p:nvPr/>
        </p:nvSpPr>
        <p:spPr bwMode="auto">
          <a:xfrm>
            <a:off x="1981200" y="2209800"/>
            <a:ext cx="6248400" cy="685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StateMachineManager</a:t>
            </a:r>
          </a:p>
        </p:txBody>
      </p:sp>
      <p:sp>
        <p:nvSpPr>
          <p:cNvPr id="1270789" name="Line 5"/>
          <p:cNvSpPr>
            <a:spLocks noChangeShapeType="1"/>
          </p:cNvSpPr>
          <p:nvPr/>
        </p:nvSpPr>
        <p:spPr bwMode="auto">
          <a:xfrm>
            <a:off x="1600200" y="25146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0790" name="Rectangle 6"/>
          <p:cNvSpPr>
            <a:spLocks noChangeArrowheads="1"/>
          </p:cNvSpPr>
          <p:nvPr/>
        </p:nvSpPr>
        <p:spPr bwMode="auto">
          <a:xfrm>
            <a:off x="19812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First</a:t>
            </a:r>
          </a:p>
          <a:p>
            <a:r>
              <a:rPr lang="en-US" sz="2000" baseline="0"/>
              <a:t>Baseman</a:t>
            </a:r>
          </a:p>
        </p:txBody>
      </p:sp>
      <p:sp>
        <p:nvSpPr>
          <p:cNvPr id="1270791" name="Line 7"/>
          <p:cNvSpPr>
            <a:spLocks noChangeShapeType="1"/>
          </p:cNvSpPr>
          <p:nvPr/>
        </p:nvSpPr>
        <p:spPr bwMode="auto">
          <a:xfrm>
            <a:off x="21336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0792" name="Line 8"/>
          <p:cNvSpPr>
            <a:spLocks noChangeShapeType="1"/>
          </p:cNvSpPr>
          <p:nvPr/>
        </p:nvSpPr>
        <p:spPr bwMode="auto">
          <a:xfrm>
            <a:off x="37338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0793" name="Line 9"/>
          <p:cNvSpPr>
            <a:spLocks noChangeShapeType="1"/>
          </p:cNvSpPr>
          <p:nvPr/>
        </p:nvSpPr>
        <p:spPr bwMode="auto">
          <a:xfrm>
            <a:off x="53340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0794" name="Line 10"/>
          <p:cNvSpPr>
            <a:spLocks noChangeShapeType="1"/>
          </p:cNvSpPr>
          <p:nvPr/>
        </p:nvSpPr>
        <p:spPr bwMode="auto">
          <a:xfrm>
            <a:off x="69342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0795" name="Text Box 11"/>
          <p:cNvSpPr txBox="1">
            <a:spLocks noChangeArrowheads="1"/>
          </p:cNvSpPr>
          <p:nvPr/>
        </p:nvSpPr>
        <p:spPr bwMode="auto">
          <a:xfrm>
            <a:off x="2286000" y="3168650"/>
            <a:ext cx="877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</a:t>
            </a:r>
          </a:p>
        </p:txBody>
      </p:sp>
      <p:sp>
        <p:nvSpPr>
          <p:cNvPr id="1270796" name="Text Box 12"/>
          <p:cNvSpPr txBox="1">
            <a:spLocks noChangeArrowheads="1"/>
          </p:cNvSpPr>
          <p:nvPr/>
        </p:nvSpPr>
        <p:spPr bwMode="auto">
          <a:xfrm>
            <a:off x="3922713" y="3168650"/>
            <a:ext cx="8778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Queue1</a:t>
            </a:r>
          </a:p>
        </p:txBody>
      </p:sp>
      <p:sp>
        <p:nvSpPr>
          <p:cNvPr id="1270797" name="Text Box 13"/>
          <p:cNvSpPr txBox="1">
            <a:spLocks noChangeArrowheads="1"/>
          </p:cNvSpPr>
          <p:nvPr/>
        </p:nvSpPr>
        <p:spPr bwMode="auto">
          <a:xfrm>
            <a:off x="5522913" y="3168650"/>
            <a:ext cx="8778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Queue2</a:t>
            </a:r>
          </a:p>
        </p:txBody>
      </p:sp>
      <p:sp>
        <p:nvSpPr>
          <p:cNvPr id="1270798" name="Text Box 14"/>
          <p:cNvSpPr txBox="1">
            <a:spLocks noChangeArrowheads="1"/>
          </p:cNvSpPr>
          <p:nvPr/>
        </p:nvSpPr>
        <p:spPr bwMode="auto">
          <a:xfrm>
            <a:off x="7162800" y="3168650"/>
            <a:ext cx="877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80DCBD-0A24-4519-9F96-4F782B27356D}" type="slidenum">
              <a:rPr lang="en-US"/>
              <a:pPr/>
              <a:t>116</a:t>
            </a:fld>
            <a:endParaRPr lang="en-US"/>
          </a:p>
        </p:txBody>
      </p:sp>
      <p:sp>
        <p:nvSpPr>
          <p:cNvPr id="1272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A state machine can be a single behavior that is shared across agents</a:t>
            </a:r>
          </a:p>
        </p:txBody>
      </p:sp>
      <p:sp>
        <p:nvSpPr>
          <p:cNvPr id="1272835" name="Rectangle 3"/>
          <p:cNvSpPr>
            <a:spLocks noChangeArrowheads="1"/>
          </p:cNvSpPr>
          <p:nvPr/>
        </p:nvSpPr>
        <p:spPr bwMode="auto">
          <a:xfrm>
            <a:off x="228600" y="1981200"/>
            <a:ext cx="1371600" cy="1066800"/>
          </a:xfrm>
          <a:prstGeom prst="rect">
            <a:avLst/>
          </a:prstGeom>
          <a:solidFill>
            <a:srgbClr val="FFCC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Game </a:t>
            </a:r>
          </a:p>
          <a:p>
            <a:r>
              <a:rPr lang="en-US" baseline="0"/>
              <a:t>Object</a:t>
            </a:r>
          </a:p>
        </p:txBody>
      </p:sp>
      <p:sp>
        <p:nvSpPr>
          <p:cNvPr id="1272836" name="Rectangle 4"/>
          <p:cNvSpPr>
            <a:spLocks noChangeArrowheads="1"/>
          </p:cNvSpPr>
          <p:nvPr/>
        </p:nvSpPr>
        <p:spPr bwMode="auto">
          <a:xfrm>
            <a:off x="1981200" y="2209800"/>
            <a:ext cx="6248400" cy="685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StateMachineManager</a:t>
            </a:r>
          </a:p>
        </p:txBody>
      </p:sp>
      <p:sp>
        <p:nvSpPr>
          <p:cNvPr id="1272837" name="Line 5"/>
          <p:cNvSpPr>
            <a:spLocks noChangeShapeType="1"/>
          </p:cNvSpPr>
          <p:nvPr/>
        </p:nvSpPr>
        <p:spPr bwMode="auto">
          <a:xfrm>
            <a:off x="1600200" y="25146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2838" name="Rectangle 6"/>
          <p:cNvSpPr>
            <a:spLocks noChangeArrowheads="1"/>
          </p:cNvSpPr>
          <p:nvPr/>
        </p:nvSpPr>
        <p:spPr bwMode="auto">
          <a:xfrm>
            <a:off x="1981200" y="34290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Chase</a:t>
            </a:r>
          </a:p>
          <a:p>
            <a:r>
              <a:rPr lang="en-US" sz="2000" baseline="0"/>
              <a:t>Ball</a:t>
            </a:r>
          </a:p>
        </p:txBody>
      </p:sp>
      <p:sp>
        <p:nvSpPr>
          <p:cNvPr id="1272839" name="Line 7"/>
          <p:cNvSpPr>
            <a:spLocks noChangeShapeType="1"/>
          </p:cNvSpPr>
          <p:nvPr/>
        </p:nvSpPr>
        <p:spPr bwMode="auto">
          <a:xfrm>
            <a:off x="21336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2840" name="Line 8"/>
          <p:cNvSpPr>
            <a:spLocks noChangeShapeType="1"/>
          </p:cNvSpPr>
          <p:nvPr/>
        </p:nvSpPr>
        <p:spPr bwMode="auto">
          <a:xfrm>
            <a:off x="37338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2841" name="Line 9"/>
          <p:cNvSpPr>
            <a:spLocks noChangeShapeType="1"/>
          </p:cNvSpPr>
          <p:nvPr/>
        </p:nvSpPr>
        <p:spPr bwMode="auto">
          <a:xfrm>
            <a:off x="53340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2842" name="Line 10"/>
          <p:cNvSpPr>
            <a:spLocks noChangeShapeType="1"/>
          </p:cNvSpPr>
          <p:nvPr/>
        </p:nvSpPr>
        <p:spPr bwMode="auto">
          <a:xfrm>
            <a:off x="6934200" y="2895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2843" name="Text Box 11"/>
          <p:cNvSpPr txBox="1">
            <a:spLocks noChangeArrowheads="1"/>
          </p:cNvSpPr>
          <p:nvPr/>
        </p:nvSpPr>
        <p:spPr bwMode="auto">
          <a:xfrm>
            <a:off x="2286000" y="3168650"/>
            <a:ext cx="877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</a:t>
            </a:r>
          </a:p>
        </p:txBody>
      </p:sp>
      <p:sp>
        <p:nvSpPr>
          <p:cNvPr id="1272844" name="Text Box 12"/>
          <p:cNvSpPr txBox="1">
            <a:spLocks noChangeArrowheads="1"/>
          </p:cNvSpPr>
          <p:nvPr/>
        </p:nvSpPr>
        <p:spPr bwMode="auto">
          <a:xfrm>
            <a:off x="3922713" y="3168650"/>
            <a:ext cx="8778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Queue1</a:t>
            </a:r>
          </a:p>
        </p:txBody>
      </p:sp>
      <p:sp>
        <p:nvSpPr>
          <p:cNvPr id="1272845" name="Text Box 13"/>
          <p:cNvSpPr txBox="1">
            <a:spLocks noChangeArrowheads="1"/>
          </p:cNvSpPr>
          <p:nvPr/>
        </p:nvSpPr>
        <p:spPr bwMode="auto">
          <a:xfrm>
            <a:off x="5522913" y="3168650"/>
            <a:ext cx="8778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Queue2</a:t>
            </a:r>
          </a:p>
        </p:txBody>
      </p:sp>
      <p:sp>
        <p:nvSpPr>
          <p:cNvPr id="1272846" name="Text Box 14"/>
          <p:cNvSpPr txBox="1">
            <a:spLocks noChangeArrowheads="1"/>
          </p:cNvSpPr>
          <p:nvPr/>
        </p:nvSpPr>
        <p:spPr bwMode="auto">
          <a:xfrm>
            <a:off x="7162800" y="3168650"/>
            <a:ext cx="877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Queue3</a:t>
            </a:r>
          </a:p>
        </p:txBody>
      </p:sp>
      <p:sp>
        <p:nvSpPr>
          <p:cNvPr id="1272847" name="Rectangle 15"/>
          <p:cNvSpPr>
            <a:spLocks noChangeArrowheads="1"/>
          </p:cNvSpPr>
          <p:nvPr/>
        </p:nvSpPr>
        <p:spPr bwMode="auto">
          <a:xfrm>
            <a:off x="1981200" y="42672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aseline="0"/>
              <a:t>Cover First</a:t>
            </a:r>
          </a:p>
          <a:p>
            <a:r>
              <a:rPr lang="en-US" sz="2000" baseline="0"/>
              <a:t>Base</a:t>
            </a:r>
          </a:p>
        </p:txBody>
      </p:sp>
      <p:sp>
        <p:nvSpPr>
          <p:cNvPr id="1272848" name="Line 16"/>
          <p:cNvSpPr>
            <a:spLocks noChangeShapeType="1"/>
          </p:cNvSpPr>
          <p:nvPr/>
        </p:nvSpPr>
        <p:spPr bwMode="auto">
          <a:xfrm>
            <a:off x="2743200" y="41148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74E485-1970-46F8-B54A-3D61C4E5FDBE}" type="slidenum">
              <a:rPr lang="en-US"/>
              <a:pPr/>
              <a:t>117</a:t>
            </a:fld>
            <a:endParaRPr lang="en-US"/>
          </a:p>
        </p:txBody>
      </p:sp>
      <p:sp>
        <p:nvSpPr>
          <p:cNvPr id="1274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PushStateMachine </a:t>
            </a:r>
            <a:br>
              <a:rPr lang="en-US" sz="4000"/>
            </a:br>
            <a:r>
              <a:rPr lang="en-US" sz="4000"/>
              <a:t>with "Repair" Action</a:t>
            </a:r>
          </a:p>
        </p:txBody>
      </p:sp>
      <p:sp>
        <p:nvSpPr>
          <p:cNvPr id="1274883" name="Rectangle 3"/>
          <p:cNvSpPr>
            <a:spLocks noChangeArrowheads="1"/>
          </p:cNvSpPr>
          <p:nvPr/>
        </p:nvSpPr>
        <p:spPr bwMode="auto">
          <a:xfrm>
            <a:off x="1676400" y="25908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Attack</a:t>
            </a:r>
          </a:p>
        </p:txBody>
      </p:sp>
      <p:sp>
        <p:nvSpPr>
          <p:cNvPr id="1274884" name="Rectangle 4"/>
          <p:cNvSpPr>
            <a:spLocks noChangeArrowheads="1"/>
          </p:cNvSpPr>
          <p:nvPr/>
        </p:nvSpPr>
        <p:spPr bwMode="auto">
          <a:xfrm>
            <a:off x="1676400" y="34290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Default</a:t>
            </a:r>
          </a:p>
        </p:txBody>
      </p:sp>
      <p:sp>
        <p:nvSpPr>
          <p:cNvPr id="1274885" name="Line 5"/>
          <p:cNvSpPr>
            <a:spLocks noChangeShapeType="1"/>
          </p:cNvSpPr>
          <p:nvPr/>
        </p:nvSpPr>
        <p:spPr bwMode="auto">
          <a:xfrm>
            <a:off x="2438400" y="32766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4886" name="Text Box 6"/>
          <p:cNvSpPr txBox="1">
            <a:spLocks noChangeArrowheads="1"/>
          </p:cNvSpPr>
          <p:nvPr/>
        </p:nvSpPr>
        <p:spPr bwMode="auto">
          <a:xfrm>
            <a:off x="1779588" y="2330450"/>
            <a:ext cx="12842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 Top</a:t>
            </a:r>
          </a:p>
        </p:txBody>
      </p:sp>
      <p:sp>
        <p:nvSpPr>
          <p:cNvPr id="1274887" name="Rectangle 7"/>
          <p:cNvSpPr>
            <a:spLocks noChangeArrowheads="1"/>
          </p:cNvSpPr>
          <p:nvPr/>
        </p:nvSpPr>
        <p:spPr bwMode="auto">
          <a:xfrm>
            <a:off x="457200" y="1905000"/>
            <a:ext cx="3962400" cy="45720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74888" name="Rectangle 8"/>
          <p:cNvSpPr>
            <a:spLocks noChangeArrowheads="1"/>
          </p:cNvSpPr>
          <p:nvPr/>
        </p:nvSpPr>
        <p:spPr bwMode="auto">
          <a:xfrm>
            <a:off x="5943600" y="25908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Repair</a:t>
            </a:r>
          </a:p>
        </p:txBody>
      </p:sp>
      <p:sp>
        <p:nvSpPr>
          <p:cNvPr id="1274889" name="Rectangle 9"/>
          <p:cNvSpPr>
            <a:spLocks noChangeArrowheads="1"/>
          </p:cNvSpPr>
          <p:nvPr/>
        </p:nvSpPr>
        <p:spPr bwMode="auto">
          <a:xfrm>
            <a:off x="5943600" y="34290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Attack</a:t>
            </a:r>
          </a:p>
        </p:txBody>
      </p:sp>
      <p:sp>
        <p:nvSpPr>
          <p:cNvPr id="1274890" name="Line 10"/>
          <p:cNvSpPr>
            <a:spLocks noChangeShapeType="1"/>
          </p:cNvSpPr>
          <p:nvPr/>
        </p:nvSpPr>
        <p:spPr bwMode="auto">
          <a:xfrm>
            <a:off x="6705600" y="32766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4891" name="Text Box 11"/>
          <p:cNvSpPr txBox="1">
            <a:spLocks noChangeArrowheads="1"/>
          </p:cNvSpPr>
          <p:nvPr/>
        </p:nvSpPr>
        <p:spPr bwMode="auto">
          <a:xfrm>
            <a:off x="6046788" y="2330450"/>
            <a:ext cx="12842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 Top</a:t>
            </a:r>
          </a:p>
        </p:txBody>
      </p:sp>
      <p:sp>
        <p:nvSpPr>
          <p:cNvPr id="1274892" name="Rectangle 12"/>
          <p:cNvSpPr>
            <a:spLocks noChangeArrowheads="1"/>
          </p:cNvSpPr>
          <p:nvPr/>
        </p:nvSpPr>
        <p:spPr bwMode="auto">
          <a:xfrm>
            <a:off x="4724400" y="1905000"/>
            <a:ext cx="3962400" cy="45720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74893" name="Text Box 13"/>
          <p:cNvSpPr txBox="1">
            <a:spLocks noChangeArrowheads="1"/>
          </p:cNvSpPr>
          <p:nvPr/>
        </p:nvSpPr>
        <p:spPr bwMode="auto">
          <a:xfrm>
            <a:off x="1638300" y="6080125"/>
            <a:ext cx="1638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Before</a:t>
            </a:r>
          </a:p>
        </p:txBody>
      </p:sp>
      <p:sp>
        <p:nvSpPr>
          <p:cNvPr id="1274894" name="Text Box 14"/>
          <p:cNvSpPr txBox="1">
            <a:spLocks noChangeArrowheads="1"/>
          </p:cNvSpPr>
          <p:nvPr/>
        </p:nvSpPr>
        <p:spPr bwMode="auto">
          <a:xfrm>
            <a:off x="6045200" y="6080125"/>
            <a:ext cx="1270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After</a:t>
            </a:r>
          </a:p>
        </p:txBody>
      </p:sp>
      <p:sp>
        <p:nvSpPr>
          <p:cNvPr id="1274895" name="Rectangle 15"/>
          <p:cNvSpPr>
            <a:spLocks noChangeArrowheads="1"/>
          </p:cNvSpPr>
          <p:nvPr/>
        </p:nvSpPr>
        <p:spPr bwMode="auto">
          <a:xfrm>
            <a:off x="5943600" y="42672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Default</a:t>
            </a:r>
          </a:p>
        </p:txBody>
      </p:sp>
      <p:sp>
        <p:nvSpPr>
          <p:cNvPr id="1274896" name="Line 16"/>
          <p:cNvSpPr>
            <a:spLocks noChangeShapeType="1"/>
          </p:cNvSpPr>
          <p:nvPr/>
        </p:nvSpPr>
        <p:spPr bwMode="auto">
          <a:xfrm>
            <a:off x="6705600" y="41148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D24292-AA8E-479B-A64F-4476AA35B00C}" type="slidenum">
              <a:rPr lang="en-US"/>
              <a:pPr/>
              <a:t>118</a:t>
            </a:fld>
            <a:endParaRPr lang="en-US"/>
          </a:p>
        </p:txBody>
      </p:sp>
      <p:sp>
        <p:nvSpPr>
          <p:cNvPr id="1276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ReplaceStateMachine </a:t>
            </a:r>
            <a:br>
              <a:rPr lang="en-US" sz="4000"/>
            </a:br>
            <a:r>
              <a:rPr lang="en-US" sz="4000"/>
              <a:t>with "Repair" Action</a:t>
            </a:r>
          </a:p>
        </p:txBody>
      </p:sp>
      <p:sp>
        <p:nvSpPr>
          <p:cNvPr id="1276931" name="Rectangle 3"/>
          <p:cNvSpPr>
            <a:spLocks noChangeArrowheads="1"/>
          </p:cNvSpPr>
          <p:nvPr/>
        </p:nvSpPr>
        <p:spPr bwMode="auto">
          <a:xfrm>
            <a:off x="1676400" y="25908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Attack</a:t>
            </a:r>
          </a:p>
        </p:txBody>
      </p:sp>
      <p:sp>
        <p:nvSpPr>
          <p:cNvPr id="1276932" name="Rectangle 4"/>
          <p:cNvSpPr>
            <a:spLocks noChangeArrowheads="1"/>
          </p:cNvSpPr>
          <p:nvPr/>
        </p:nvSpPr>
        <p:spPr bwMode="auto">
          <a:xfrm>
            <a:off x="1676400" y="34290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Default</a:t>
            </a:r>
          </a:p>
        </p:txBody>
      </p:sp>
      <p:sp>
        <p:nvSpPr>
          <p:cNvPr id="1276933" name="Line 5"/>
          <p:cNvSpPr>
            <a:spLocks noChangeShapeType="1"/>
          </p:cNvSpPr>
          <p:nvPr/>
        </p:nvSpPr>
        <p:spPr bwMode="auto">
          <a:xfrm>
            <a:off x="2438400" y="32766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6934" name="Text Box 6"/>
          <p:cNvSpPr txBox="1">
            <a:spLocks noChangeArrowheads="1"/>
          </p:cNvSpPr>
          <p:nvPr/>
        </p:nvSpPr>
        <p:spPr bwMode="auto">
          <a:xfrm>
            <a:off x="1779588" y="2330450"/>
            <a:ext cx="12842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 Top</a:t>
            </a:r>
          </a:p>
        </p:txBody>
      </p:sp>
      <p:sp>
        <p:nvSpPr>
          <p:cNvPr id="1276935" name="Rectangle 7"/>
          <p:cNvSpPr>
            <a:spLocks noChangeArrowheads="1"/>
          </p:cNvSpPr>
          <p:nvPr/>
        </p:nvSpPr>
        <p:spPr bwMode="auto">
          <a:xfrm>
            <a:off x="457200" y="1905000"/>
            <a:ext cx="3962400" cy="45720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76936" name="Rectangle 8"/>
          <p:cNvSpPr>
            <a:spLocks noChangeArrowheads="1"/>
          </p:cNvSpPr>
          <p:nvPr/>
        </p:nvSpPr>
        <p:spPr bwMode="auto">
          <a:xfrm>
            <a:off x="5943600" y="25908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Repair</a:t>
            </a:r>
          </a:p>
        </p:txBody>
      </p:sp>
      <p:sp>
        <p:nvSpPr>
          <p:cNvPr id="1276937" name="Line 9"/>
          <p:cNvSpPr>
            <a:spLocks noChangeShapeType="1"/>
          </p:cNvSpPr>
          <p:nvPr/>
        </p:nvSpPr>
        <p:spPr bwMode="auto">
          <a:xfrm>
            <a:off x="6705600" y="32766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6938" name="Text Box 10"/>
          <p:cNvSpPr txBox="1">
            <a:spLocks noChangeArrowheads="1"/>
          </p:cNvSpPr>
          <p:nvPr/>
        </p:nvSpPr>
        <p:spPr bwMode="auto">
          <a:xfrm>
            <a:off x="6046788" y="2330450"/>
            <a:ext cx="12842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 Top</a:t>
            </a:r>
          </a:p>
        </p:txBody>
      </p:sp>
      <p:sp>
        <p:nvSpPr>
          <p:cNvPr id="1276939" name="Rectangle 11"/>
          <p:cNvSpPr>
            <a:spLocks noChangeArrowheads="1"/>
          </p:cNvSpPr>
          <p:nvPr/>
        </p:nvSpPr>
        <p:spPr bwMode="auto">
          <a:xfrm>
            <a:off x="4724400" y="1905000"/>
            <a:ext cx="3962400" cy="45720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76940" name="Text Box 12"/>
          <p:cNvSpPr txBox="1">
            <a:spLocks noChangeArrowheads="1"/>
          </p:cNvSpPr>
          <p:nvPr/>
        </p:nvSpPr>
        <p:spPr bwMode="auto">
          <a:xfrm>
            <a:off x="1638300" y="6080125"/>
            <a:ext cx="1638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Before</a:t>
            </a:r>
          </a:p>
        </p:txBody>
      </p:sp>
      <p:sp>
        <p:nvSpPr>
          <p:cNvPr id="1276941" name="Text Box 13"/>
          <p:cNvSpPr txBox="1">
            <a:spLocks noChangeArrowheads="1"/>
          </p:cNvSpPr>
          <p:nvPr/>
        </p:nvSpPr>
        <p:spPr bwMode="auto">
          <a:xfrm>
            <a:off x="6045200" y="6080125"/>
            <a:ext cx="1270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After</a:t>
            </a:r>
          </a:p>
        </p:txBody>
      </p:sp>
      <p:sp>
        <p:nvSpPr>
          <p:cNvPr id="1276942" name="Rectangle 14"/>
          <p:cNvSpPr>
            <a:spLocks noChangeArrowheads="1"/>
          </p:cNvSpPr>
          <p:nvPr/>
        </p:nvSpPr>
        <p:spPr bwMode="auto">
          <a:xfrm>
            <a:off x="5943600" y="34290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Default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E500E3-111A-448D-90C3-76CB7E379E9B}" type="slidenum">
              <a:rPr lang="en-US"/>
              <a:pPr/>
              <a:t>119</a:t>
            </a:fld>
            <a:endParaRPr lang="en-US"/>
          </a:p>
        </p:txBody>
      </p:sp>
      <p:sp>
        <p:nvSpPr>
          <p:cNvPr id="1278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PopStateMachine</a:t>
            </a:r>
          </a:p>
        </p:txBody>
      </p:sp>
      <p:sp>
        <p:nvSpPr>
          <p:cNvPr id="1278979" name="Rectangle 3"/>
          <p:cNvSpPr>
            <a:spLocks noChangeArrowheads="1"/>
          </p:cNvSpPr>
          <p:nvPr/>
        </p:nvSpPr>
        <p:spPr bwMode="auto">
          <a:xfrm>
            <a:off x="5867400" y="25908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Attack</a:t>
            </a:r>
          </a:p>
        </p:txBody>
      </p:sp>
      <p:sp>
        <p:nvSpPr>
          <p:cNvPr id="1278980" name="Rectangle 4"/>
          <p:cNvSpPr>
            <a:spLocks noChangeArrowheads="1"/>
          </p:cNvSpPr>
          <p:nvPr/>
        </p:nvSpPr>
        <p:spPr bwMode="auto">
          <a:xfrm>
            <a:off x="5867400" y="34290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Default</a:t>
            </a:r>
          </a:p>
        </p:txBody>
      </p:sp>
      <p:sp>
        <p:nvSpPr>
          <p:cNvPr id="1278981" name="Line 5"/>
          <p:cNvSpPr>
            <a:spLocks noChangeShapeType="1"/>
          </p:cNvSpPr>
          <p:nvPr/>
        </p:nvSpPr>
        <p:spPr bwMode="auto">
          <a:xfrm>
            <a:off x="6553200" y="32766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8982" name="Text Box 6"/>
          <p:cNvSpPr txBox="1">
            <a:spLocks noChangeArrowheads="1"/>
          </p:cNvSpPr>
          <p:nvPr/>
        </p:nvSpPr>
        <p:spPr bwMode="auto">
          <a:xfrm>
            <a:off x="5970588" y="2330450"/>
            <a:ext cx="12842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 Top</a:t>
            </a:r>
          </a:p>
        </p:txBody>
      </p:sp>
      <p:sp>
        <p:nvSpPr>
          <p:cNvPr id="1278983" name="Rectangle 7"/>
          <p:cNvSpPr>
            <a:spLocks noChangeArrowheads="1"/>
          </p:cNvSpPr>
          <p:nvPr/>
        </p:nvSpPr>
        <p:spPr bwMode="auto">
          <a:xfrm>
            <a:off x="4724400" y="1905000"/>
            <a:ext cx="3886200" cy="45720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78984" name="Rectangle 8"/>
          <p:cNvSpPr>
            <a:spLocks noChangeArrowheads="1"/>
          </p:cNvSpPr>
          <p:nvPr/>
        </p:nvSpPr>
        <p:spPr bwMode="auto">
          <a:xfrm>
            <a:off x="1676400" y="25908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Repair</a:t>
            </a:r>
          </a:p>
        </p:txBody>
      </p:sp>
      <p:sp>
        <p:nvSpPr>
          <p:cNvPr id="1278985" name="Rectangle 9"/>
          <p:cNvSpPr>
            <a:spLocks noChangeArrowheads="1"/>
          </p:cNvSpPr>
          <p:nvPr/>
        </p:nvSpPr>
        <p:spPr bwMode="auto">
          <a:xfrm>
            <a:off x="1676400" y="34290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Attack</a:t>
            </a:r>
          </a:p>
        </p:txBody>
      </p:sp>
      <p:sp>
        <p:nvSpPr>
          <p:cNvPr id="1278986" name="Line 10"/>
          <p:cNvSpPr>
            <a:spLocks noChangeShapeType="1"/>
          </p:cNvSpPr>
          <p:nvPr/>
        </p:nvSpPr>
        <p:spPr bwMode="auto">
          <a:xfrm>
            <a:off x="2362200" y="32766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78987" name="Text Box 11"/>
          <p:cNvSpPr txBox="1">
            <a:spLocks noChangeArrowheads="1"/>
          </p:cNvSpPr>
          <p:nvPr/>
        </p:nvSpPr>
        <p:spPr bwMode="auto">
          <a:xfrm>
            <a:off x="1779588" y="2330450"/>
            <a:ext cx="12842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 Top</a:t>
            </a:r>
          </a:p>
        </p:txBody>
      </p:sp>
      <p:sp>
        <p:nvSpPr>
          <p:cNvPr id="1278988" name="Rectangle 12"/>
          <p:cNvSpPr>
            <a:spLocks noChangeArrowheads="1"/>
          </p:cNvSpPr>
          <p:nvPr/>
        </p:nvSpPr>
        <p:spPr bwMode="auto">
          <a:xfrm>
            <a:off x="457200" y="1905000"/>
            <a:ext cx="3962400" cy="45720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78989" name="Text Box 13"/>
          <p:cNvSpPr txBox="1">
            <a:spLocks noChangeArrowheads="1"/>
          </p:cNvSpPr>
          <p:nvPr/>
        </p:nvSpPr>
        <p:spPr bwMode="auto">
          <a:xfrm>
            <a:off x="1638300" y="6080125"/>
            <a:ext cx="1638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Before</a:t>
            </a:r>
          </a:p>
        </p:txBody>
      </p:sp>
      <p:sp>
        <p:nvSpPr>
          <p:cNvPr id="1278990" name="Text Box 14"/>
          <p:cNvSpPr txBox="1">
            <a:spLocks noChangeArrowheads="1"/>
          </p:cNvSpPr>
          <p:nvPr/>
        </p:nvSpPr>
        <p:spPr bwMode="auto">
          <a:xfrm>
            <a:off x="6045200" y="6080125"/>
            <a:ext cx="1270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After</a:t>
            </a:r>
          </a:p>
        </p:txBody>
      </p:sp>
      <p:sp>
        <p:nvSpPr>
          <p:cNvPr id="1278991" name="Rectangle 15"/>
          <p:cNvSpPr>
            <a:spLocks noChangeArrowheads="1"/>
          </p:cNvSpPr>
          <p:nvPr/>
        </p:nvSpPr>
        <p:spPr bwMode="auto">
          <a:xfrm>
            <a:off x="1676400" y="42672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Default</a:t>
            </a:r>
          </a:p>
        </p:txBody>
      </p:sp>
      <p:sp>
        <p:nvSpPr>
          <p:cNvPr id="1278992" name="Line 16"/>
          <p:cNvSpPr>
            <a:spLocks noChangeShapeType="1"/>
          </p:cNvSpPr>
          <p:nvPr/>
        </p:nvSpPr>
        <p:spPr bwMode="auto">
          <a:xfrm>
            <a:off x="2362200" y="41148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Start Simple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636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2AEF8B-1A4B-47EE-BA05-77A5DCEF220C}" type="slidenum">
              <a:rPr lang="en-US"/>
              <a:pPr/>
              <a:t>120</a:t>
            </a:fld>
            <a:endParaRPr lang="en-US"/>
          </a:p>
        </p:txBody>
      </p:sp>
      <p:sp>
        <p:nvSpPr>
          <p:cNvPr id="128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QueueStateMachine </a:t>
            </a:r>
            <a:br>
              <a:rPr lang="en-US" sz="4000"/>
            </a:br>
            <a:r>
              <a:rPr lang="en-US" sz="4000"/>
              <a:t>with "Repair" Action</a:t>
            </a:r>
          </a:p>
        </p:txBody>
      </p:sp>
      <p:sp>
        <p:nvSpPr>
          <p:cNvPr id="1281027" name="Rectangle 3"/>
          <p:cNvSpPr>
            <a:spLocks noChangeArrowheads="1"/>
          </p:cNvSpPr>
          <p:nvPr/>
        </p:nvSpPr>
        <p:spPr bwMode="auto">
          <a:xfrm>
            <a:off x="1676400" y="25908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Attack</a:t>
            </a:r>
          </a:p>
        </p:txBody>
      </p:sp>
      <p:sp>
        <p:nvSpPr>
          <p:cNvPr id="1281028" name="Rectangle 4"/>
          <p:cNvSpPr>
            <a:spLocks noChangeArrowheads="1"/>
          </p:cNvSpPr>
          <p:nvPr/>
        </p:nvSpPr>
        <p:spPr bwMode="auto">
          <a:xfrm>
            <a:off x="1676400" y="34290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Default</a:t>
            </a:r>
          </a:p>
        </p:txBody>
      </p:sp>
      <p:sp>
        <p:nvSpPr>
          <p:cNvPr id="1281029" name="Line 5"/>
          <p:cNvSpPr>
            <a:spLocks noChangeShapeType="1"/>
          </p:cNvSpPr>
          <p:nvPr/>
        </p:nvSpPr>
        <p:spPr bwMode="auto">
          <a:xfrm>
            <a:off x="2438400" y="32766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81030" name="Text Box 6"/>
          <p:cNvSpPr txBox="1">
            <a:spLocks noChangeArrowheads="1"/>
          </p:cNvSpPr>
          <p:nvPr/>
        </p:nvSpPr>
        <p:spPr bwMode="auto">
          <a:xfrm>
            <a:off x="1779588" y="2330450"/>
            <a:ext cx="12842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 Top</a:t>
            </a:r>
          </a:p>
        </p:txBody>
      </p:sp>
      <p:sp>
        <p:nvSpPr>
          <p:cNvPr id="1281031" name="Rectangle 7"/>
          <p:cNvSpPr>
            <a:spLocks noChangeArrowheads="1"/>
          </p:cNvSpPr>
          <p:nvPr/>
        </p:nvSpPr>
        <p:spPr bwMode="auto">
          <a:xfrm>
            <a:off x="457200" y="1905000"/>
            <a:ext cx="3962400" cy="45720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81032" name="Rectangle 8"/>
          <p:cNvSpPr>
            <a:spLocks noChangeArrowheads="1"/>
          </p:cNvSpPr>
          <p:nvPr/>
        </p:nvSpPr>
        <p:spPr bwMode="auto">
          <a:xfrm>
            <a:off x="5943600" y="25908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Attack</a:t>
            </a:r>
          </a:p>
        </p:txBody>
      </p:sp>
      <p:sp>
        <p:nvSpPr>
          <p:cNvPr id="1281033" name="Rectangle 9"/>
          <p:cNvSpPr>
            <a:spLocks noChangeArrowheads="1"/>
          </p:cNvSpPr>
          <p:nvPr/>
        </p:nvSpPr>
        <p:spPr bwMode="auto">
          <a:xfrm>
            <a:off x="5943600" y="34290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Repair</a:t>
            </a:r>
          </a:p>
        </p:txBody>
      </p:sp>
      <p:sp>
        <p:nvSpPr>
          <p:cNvPr id="1281034" name="Line 10"/>
          <p:cNvSpPr>
            <a:spLocks noChangeShapeType="1"/>
          </p:cNvSpPr>
          <p:nvPr/>
        </p:nvSpPr>
        <p:spPr bwMode="auto">
          <a:xfrm>
            <a:off x="6705600" y="32766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81035" name="Text Box 11"/>
          <p:cNvSpPr txBox="1">
            <a:spLocks noChangeArrowheads="1"/>
          </p:cNvSpPr>
          <p:nvPr/>
        </p:nvSpPr>
        <p:spPr bwMode="auto">
          <a:xfrm>
            <a:off x="6046788" y="2330450"/>
            <a:ext cx="12842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 Top</a:t>
            </a:r>
          </a:p>
        </p:txBody>
      </p:sp>
      <p:sp>
        <p:nvSpPr>
          <p:cNvPr id="1281036" name="Rectangle 12"/>
          <p:cNvSpPr>
            <a:spLocks noChangeArrowheads="1"/>
          </p:cNvSpPr>
          <p:nvPr/>
        </p:nvSpPr>
        <p:spPr bwMode="auto">
          <a:xfrm>
            <a:off x="4724400" y="1905000"/>
            <a:ext cx="3962400" cy="45720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81037" name="Text Box 13"/>
          <p:cNvSpPr txBox="1">
            <a:spLocks noChangeArrowheads="1"/>
          </p:cNvSpPr>
          <p:nvPr/>
        </p:nvSpPr>
        <p:spPr bwMode="auto">
          <a:xfrm>
            <a:off x="1638300" y="6080125"/>
            <a:ext cx="1638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Before</a:t>
            </a:r>
          </a:p>
        </p:txBody>
      </p:sp>
      <p:sp>
        <p:nvSpPr>
          <p:cNvPr id="1281038" name="Text Box 14"/>
          <p:cNvSpPr txBox="1">
            <a:spLocks noChangeArrowheads="1"/>
          </p:cNvSpPr>
          <p:nvPr/>
        </p:nvSpPr>
        <p:spPr bwMode="auto">
          <a:xfrm>
            <a:off x="6045200" y="6080125"/>
            <a:ext cx="1270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After</a:t>
            </a:r>
          </a:p>
        </p:txBody>
      </p:sp>
      <p:sp>
        <p:nvSpPr>
          <p:cNvPr id="1281039" name="Rectangle 15"/>
          <p:cNvSpPr>
            <a:spLocks noChangeArrowheads="1"/>
          </p:cNvSpPr>
          <p:nvPr/>
        </p:nvSpPr>
        <p:spPr bwMode="auto">
          <a:xfrm>
            <a:off x="5943600" y="42672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Default</a:t>
            </a:r>
          </a:p>
        </p:txBody>
      </p:sp>
      <p:sp>
        <p:nvSpPr>
          <p:cNvPr id="1281040" name="Line 16"/>
          <p:cNvSpPr>
            <a:spLocks noChangeShapeType="1"/>
          </p:cNvSpPr>
          <p:nvPr/>
        </p:nvSpPr>
        <p:spPr bwMode="auto">
          <a:xfrm>
            <a:off x="6705600" y="41148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A45A69-CE54-4D0C-AC7D-72DD9FFDAC6F}" type="slidenum">
              <a:rPr lang="en-US"/>
              <a:pPr/>
              <a:t>121</a:t>
            </a:fld>
            <a:endParaRPr lang="en-US"/>
          </a:p>
        </p:txBody>
      </p:sp>
      <p:sp>
        <p:nvSpPr>
          <p:cNvPr id="128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RequeueStateMachine</a:t>
            </a:r>
          </a:p>
        </p:txBody>
      </p:sp>
      <p:sp>
        <p:nvSpPr>
          <p:cNvPr id="1283075" name="Rectangle 3"/>
          <p:cNvSpPr>
            <a:spLocks noChangeArrowheads="1"/>
          </p:cNvSpPr>
          <p:nvPr/>
        </p:nvSpPr>
        <p:spPr bwMode="auto">
          <a:xfrm>
            <a:off x="5867400" y="25908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Patrol B</a:t>
            </a:r>
          </a:p>
        </p:txBody>
      </p:sp>
      <p:sp>
        <p:nvSpPr>
          <p:cNvPr id="1283076" name="Rectangle 4"/>
          <p:cNvSpPr>
            <a:spLocks noChangeArrowheads="1"/>
          </p:cNvSpPr>
          <p:nvPr/>
        </p:nvSpPr>
        <p:spPr bwMode="auto">
          <a:xfrm>
            <a:off x="5867400" y="51054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Default</a:t>
            </a:r>
          </a:p>
        </p:txBody>
      </p:sp>
      <p:sp>
        <p:nvSpPr>
          <p:cNvPr id="1283077" name="Line 5"/>
          <p:cNvSpPr>
            <a:spLocks noChangeShapeType="1"/>
          </p:cNvSpPr>
          <p:nvPr/>
        </p:nvSpPr>
        <p:spPr bwMode="auto">
          <a:xfrm>
            <a:off x="6553200" y="4953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83078" name="Text Box 6"/>
          <p:cNvSpPr txBox="1">
            <a:spLocks noChangeArrowheads="1"/>
          </p:cNvSpPr>
          <p:nvPr/>
        </p:nvSpPr>
        <p:spPr bwMode="auto">
          <a:xfrm>
            <a:off x="5970588" y="2330450"/>
            <a:ext cx="12842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 Top</a:t>
            </a:r>
          </a:p>
        </p:txBody>
      </p:sp>
      <p:sp>
        <p:nvSpPr>
          <p:cNvPr id="1283079" name="Rectangle 7"/>
          <p:cNvSpPr>
            <a:spLocks noChangeArrowheads="1"/>
          </p:cNvSpPr>
          <p:nvPr/>
        </p:nvSpPr>
        <p:spPr bwMode="auto">
          <a:xfrm>
            <a:off x="4724400" y="1905000"/>
            <a:ext cx="3886200" cy="45720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83080" name="Rectangle 8"/>
          <p:cNvSpPr>
            <a:spLocks noChangeArrowheads="1"/>
          </p:cNvSpPr>
          <p:nvPr/>
        </p:nvSpPr>
        <p:spPr bwMode="auto">
          <a:xfrm>
            <a:off x="1676400" y="2590800"/>
            <a:ext cx="1447800" cy="685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Patrol A</a:t>
            </a:r>
          </a:p>
        </p:txBody>
      </p:sp>
      <p:sp>
        <p:nvSpPr>
          <p:cNvPr id="1283081" name="Rectangle 9"/>
          <p:cNvSpPr>
            <a:spLocks noChangeArrowheads="1"/>
          </p:cNvSpPr>
          <p:nvPr/>
        </p:nvSpPr>
        <p:spPr bwMode="auto">
          <a:xfrm>
            <a:off x="1676400" y="42672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Patrol C</a:t>
            </a:r>
          </a:p>
        </p:txBody>
      </p:sp>
      <p:sp>
        <p:nvSpPr>
          <p:cNvPr id="1283082" name="Line 10"/>
          <p:cNvSpPr>
            <a:spLocks noChangeShapeType="1"/>
          </p:cNvSpPr>
          <p:nvPr/>
        </p:nvSpPr>
        <p:spPr bwMode="auto">
          <a:xfrm>
            <a:off x="2362200" y="41148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83083" name="Text Box 11"/>
          <p:cNvSpPr txBox="1">
            <a:spLocks noChangeArrowheads="1"/>
          </p:cNvSpPr>
          <p:nvPr/>
        </p:nvSpPr>
        <p:spPr bwMode="auto">
          <a:xfrm>
            <a:off x="1779588" y="2330450"/>
            <a:ext cx="12842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Queue0 Top</a:t>
            </a:r>
          </a:p>
        </p:txBody>
      </p:sp>
      <p:sp>
        <p:nvSpPr>
          <p:cNvPr id="1283084" name="Rectangle 12"/>
          <p:cNvSpPr>
            <a:spLocks noChangeArrowheads="1"/>
          </p:cNvSpPr>
          <p:nvPr/>
        </p:nvSpPr>
        <p:spPr bwMode="auto">
          <a:xfrm>
            <a:off x="457200" y="1905000"/>
            <a:ext cx="3962400" cy="45720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83085" name="Text Box 13"/>
          <p:cNvSpPr txBox="1">
            <a:spLocks noChangeArrowheads="1"/>
          </p:cNvSpPr>
          <p:nvPr/>
        </p:nvSpPr>
        <p:spPr bwMode="auto">
          <a:xfrm>
            <a:off x="1562100" y="6080125"/>
            <a:ext cx="1638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Before</a:t>
            </a:r>
          </a:p>
        </p:txBody>
      </p:sp>
      <p:sp>
        <p:nvSpPr>
          <p:cNvPr id="1283086" name="Text Box 14"/>
          <p:cNvSpPr txBox="1">
            <a:spLocks noChangeArrowheads="1"/>
          </p:cNvSpPr>
          <p:nvPr/>
        </p:nvSpPr>
        <p:spPr bwMode="auto">
          <a:xfrm>
            <a:off x="5969000" y="6080125"/>
            <a:ext cx="1270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After</a:t>
            </a:r>
          </a:p>
        </p:txBody>
      </p:sp>
      <p:sp>
        <p:nvSpPr>
          <p:cNvPr id="1283087" name="Rectangle 15"/>
          <p:cNvSpPr>
            <a:spLocks noChangeArrowheads="1"/>
          </p:cNvSpPr>
          <p:nvPr/>
        </p:nvSpPr>
        <p:spPr bwMode="auto">
          <a:xfrm>
            <a:off x="1676400" y="51054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Default</a:t>
            </a:r>
          </a:p>
        </p:txBody>
      </p:sp>
      <p:sp>
        <p:nvSpPr>
          <p:cNvPr id="1283088" name="Line 16"/>
          <p:cNvSpPr>
            <a:spLocks noChangeShapeType="1"/>
          </p:cNvSpPr>
          <p:nvPr/>
        </p:nvSpPr>
        <p:spPr bwMode="auto">
          <a:xfrm>
            <a:off x="2362200" y="4953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83089" name="Rectangle 17"/>
          <p:cNvSpPr>
            <a:spLocks noChangeArrowheads="1"/>
          </p:cNvSpPr>
          <p:nvPr/>
        </p:nvSpPr>
        <p:spPr bwMode="auto">
          <a:xfrm>
            <a:off x="5867400" y="42672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Patrol A</a:t>
            </a:r>
          </a:p>
        </p:txBody>
      </p:sp>
      <p:sp>
        <p:nvSpPr>
          <p:cNvPr id="1283090" name="Line 18"/>
          <p:cNvSpPr>
            <a:spLocks noChangeShapeType="1"/>
          </p:cNvSpPr>
          <p:nvPr/>
        </p:nvSpPr>
        <p:spPr bwMode="auto">
          <a:xfrm>
            <a:off x="6553200" y="41148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83091" name="Rectangle 19"/>
          <p:cNvSpPr>
            <a:spLocks noChangeArrowheads="1"/>
          </p:cNvSpPr>
          <p:nvPr/>
        </p:nvSpPr>
        <p:spPr bwMode="auto">
          <a:xfrm>
            <a:off x="1676400" y="34290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Patrol B</a:t>
            </a:r>
          </a:p>
        </p:txBody>
      </p:sp>
      <p:sp>
        <p:nvSpPr>
          <p:cNvPr id="1283092" name="Line 20"/>
          <p:cNvSpPr>
            <a:spLocks noChangeShapeType="1"/>
          </p:cNvSpPr>
          <p:nvPr/>
        </p:nvSpPr>
        <p:spPr bwMode="auto">
          <a:xfrm>
            <a:off x="2362200" y="32766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83093" name="Rectangle 21"/>
          <p:cNvSpPr>
            <a:spLocks noChangeArrowheads="1"/>
          </p:cNvSpPr>
          <p:nvPr/>
        </p:nvSpPr>
        <p:spPr bwMode="auto">
          <a:xfrm>
            <a:off x="5867400" y="3429000"/>
            <a:ext cx="1447800" cy="68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aseline="0"/>
              <a:t>Patrol C</a:t>
            </a:r>
          </a:p>
        </p:txBody>
      </p:sp>
      <p:sp>
        <p:nvSpPr>
          <p:cNvPr id="1283094" name="Line 22"/>
          <p:cNvSpPr>
            <a:spLocks noChangeShapeType="1"/>
          </p:cNvSpPr>
          <p:nvPr/>
        </p:nvSpPr>
        <p:spPr bwMode="auto">
          <a:xfrm>
            <a:off x="6553200" y="32766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D57B47-2EDF-484E-88BC-9AAFC336F0BD}" type="slidenum">
              <a:rPr lang="en-US"/>
              <a:pPr/>
              <a:t>122</a:t>
            </a:fld>
            <a:endParaRPr lang="en-US"/>
          </a:p>
        </p:txBody>
      </p:sp>
      <p:sp>
        <p:nvSpPr>
          <p:cNvPr id="93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Look at Real Code</a:t>
            </a:r>
          </a:p>
        </p:txBody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55A78D-AA28-4627-A98A-EB011D7BDE83}" type="slidenum">
              <a:rPr lang="en-US"/>
              <a:pPr/>
              <a:t>123</a:t>
            </a:fld>
            <a:endParaRPr lang="en-US"/>
          </a:p>
        </p:txBody>
      </p:sp>
      <p:sp>
        <p:nvSpPr>
          <p:cNvPr id="144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Recommended</a:t>
            </a:r>
            <a:br>
              <a:rPr lang="en-US" sz="4000"/>
            </a:br>
            <a:r>
              <a:rPr lang="en-US" sz="4000"/>
              <a:t>Reading Assignment</a:t>
            </a:r>
          </a:p>
        </p:txBody>
      </p:sp>
      <p:sp>
        <p:nvSpPr>
          <p:cNvPr id="144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/>
              <a:t>Artificial Intelligence for Games</a:t>
            </a:r>
          </a:p>
          <a:p>
            <a:pPr lvl="1"/>
            <a:r>
              <a:rPr lang="en-US"/>
              <a:t>Chapter 5:</a:t>
            </a:r>
          </a:p>
          <a:p>
            <a:pPr lvl="2"/>
            <a:r>
              <a:rPr lang="en-US"/>
              <a:t>5.3: State Machines</a:t>
            </a:r>
          </a:p>
          <a:p>
            <a:pPr lvl="2"/>
            <a:r>
              <a:rPr lang="en-US"/>
              <a:t>5.4: Behavior Trees</a:t>
            </a:r>
          </a:p>
          <a:p>
            <a:pPr lvl="2"/>
            <a:r>
              <a:rPr lang="en-US"/>
              <a:t>5.7: Goal-Oriented Behavior</a:t>
            </a:r>
          </a:p>
          <a:p>
            <a:pPr lvl="2"/>
            <a:r>
              <a:rPr lang="en-US"/>
              <a:t>5.8: Rule-Base Systems</a:t>
            </a:r>
          </a:p>
          <a:p>
            <a:pPr lvl="2"/>
            <a:r>
              <a:rPr lang="en-US"/>
              <a:t>5.9: Blackboard Architectures</a:t>
            </a:r>
          </a:p>
          <a:p>
            <a:pPr lvl="2"/>
            <a:r>
              <a:rPr lang="en-US"/>
              <a:t>5.10: Scripting</a:t>
            </a:r>
          </a:p>
          <a:p>
            <a:pPr lvl="1"/>
            <a:r>
              <a:rPr lang="en-US"/>
              <a:t>Chapter 9: Scheduling/AI LOD</a:t>
            </a:r>
          </a:p>
        </p:txBody>
      </p:sp>
      <p:pic>
        <p:nvPicPr>
          <p:cNvPr id="14438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0"/>
            <a:ext cx="198120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A9521F-B18C-4E79-ABB0-C34654D3569F}" type="slidenum">
              <a:rPr lang="en-US"/>
              <a:pPr/>
              <a:t>124</a:t>
            </a:fld>
            <a:endParaRPr lang="en-US"/>
          </a:p>
        </p:txBody>
      </p:sp>
      <p:sp>
        <p:nvSpPr>
          <p:cNvPr id="145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 1: State Machines</a:t>
            </a:r>
          </a:p>
        </p:txBody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Assigned week 2, Due week 4</a:t>
            </a:r>
          </a:p>
          <a:p>
            <a:r>
              <a:rPr lang="en-US" dirty="0"/>
              <a:t>Download sample from webpage</a:t>
            </a:r>
          </a:p>
          <a:p>
            <a:r>
              <a:rPr lang="en-US" dirty="0"/>
              <a:t>Put USERTYPE.DAT file in directory:</a:t>
            </a:r>
          </a:p>
          <a:p>
            <a:pPr lvl="1"/>
            <a:r>
              <a:rPr lang="en-US" dirty="0"/>
              <a:t>C:\Program Files\Microsoft Visual Studio </a:t>
            </a:r>
            <a:r>
              <a:rPr lang="en-US" dirty="0" smtClean="0"/>
              <a:t>8\Common7\IDE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26964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C930E1-EF67-4C9A-A0CA-19DE47945C9C}" type="slidenum">
              <a:rPr lang="en-US"/>
              <a:pPr/>
              <a:t>125</a:t>
            </a:fld>
            <a:endParaRPr lang="en-US"/>
          </a:p>
        </p:txBody>
      </p:sp>
      <p:sp>
        <p:nvSpPr>
          <p:cNvPr id="144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Project 1:</a:t>
            </a:r>
            <a:br>
              <a:rPr lang="en-US" sz="4000"/>
            </a:br>
            <a:r>
              <a:rPr lang="en-US" sz="4000"/>
              <a:t>State Machines Grading</a:t>
            </a:r>
          </a:p>
        </p:txBody>
      </p:sp>
      <p:sp>
        <p:nvSpPr>
          <p:cNvPr id="144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(80</a:t>
            </a:r>
            <a:r>
              <a:rPr lang="en-US" sz="2800" dirty="0"/>
              <a:t>%) Have at least 4 NPCs doing something interesting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At least 3 state machines, with at least 15 states among them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Use at least 10 </a:t>
            </a:r>
            <a:r>
              <a:rPr lang="en-US" sz="2400" b="1" dirty="0"/>
              <a:t>different</a:t>
            </a:r>
            <a:r>
              <a:rPr lang="en-US" sz="2400" dirty="0"/>
              <a:t> examples of the following:</a:t>
            </a:r>
          </a:p>
          <a:p>
            <a:pPr lvl="2">
              <a:lnSpc>
                <a:spcPct val="90000"/>
              </a:lnSpc>
            </a:pPr>
            <a:r>
              <a:rPr lang="en-US" sz="2000" dirty="0" err="1"/>
              <a:t>Substates</a:t>
            </a:r>
            <a:r>
              <a:rPr lang="en-US" sz="2000" dirty="0"/>
              <a:t>, a Global Message Response other than </a:t>
            </a:r>
            <a:r>
              <a:rPr lang="en-US" sz="2000" dirty="0" err="1"/>
              <a:t>MSG_Reset</a:t>
            </a:r>
            <a:r>
              <a:rPr lang="en-US" sz="2000" dirty="0"/>
              <a:t> or </a:t>
            </a:r>
            <a:r>
              <a:rPr lang="en-US" sz="2000" dirty="0" err="1"/>
              <a:t>MSG_MouseClick</a:t>
            </a:r>
            <a:r>
              <a:rPr lang="en-US" sz="2000" dirty="0"/>
              <a:t>, </a:t>
            </a:r>
            <a:r>
              <a:rPr lang="en-US" sz="2000" dirty="0" err="1"/>
              <a:t>SendMsgDelayedToState</a:t>
            </a:r>
            <a:r>
              <a:rPr lang="en-US" sz="2000" dirty="0"/>
              <a:t>, </a:t>
            </a:r>
            <a:r>
              <a:rPr lang="en-US" sz="2000" dirty="0" err="1"/>
              <a:t>ChangeStateDelayed</a:t>
            </a:r>
            <a:r>
              <a:rPr lang="en-US" sz="2000" dirty="0"/>
              <a:t>, </a:t>
            </a:r>
            <a:r>
              <a:rPr lang="en-US" sz="2000" dirty="0" err="1"/>
              <a:t>PopState</a:t>
            </a:r>
            <a:r>
              <a:rPr lang="en-US" sz="2000" dirty="0"/>
              <a:t>, </a:t>
            </a:r>
            <a:r>
              <a:rPr lang="en-US" sz="2000" dirty="0" err="1"/>
              <a:t>ReplaceStateMachine</a:t>
            </a:r>
            <a:r>
              <a:rPr lang="en-US" sz="2000" dirty="0"/>
              <a:t>, </a:t>
            </a:r>
            <a:r>
              <a:rPr lang="en-US" sz="2000" dirty="0" err="1"/>
              <a:t>PushStateMachine</a:t>
            </a:r>
            <a:r>
              <a:rPr lang="en-US" sz="2000" dirty="0"/>
              <a:t>, </a:t>
            </a:r>
            <a:r>
              <a:rPr lang="en-US" sz="2000" dirty="0" err="1"/>
              <a:t>PopStateMachine</a:t>
            </a:r>
            <a:r>
              <a:rPr lang="en-US" sz="2000" dirty="0"/>
              <a:t>, </a:t>
            </a:r>
            <a:r>
              <a:rPr lang="en-US" sz="2000" dirty="0" err="1"/>
              <a:t>RequeueStateMachine</a:t>
            </a:r>
            <a:r>
              <a:rPr lang="en-US" sz="2000" dirty="0"/>
              <a:t>, data passed in </a:t>
            </a:r>
            <a:r>
              <a:rPr lang="en-US" sz="2000" dirty="0" err="1"/>
              <a:t>msg</a:t>
            </a:r>
            <a:r>
              <a:rPr lang="en-US" sz="2000" dirty="0"/>
              <a:t>, </a:t>
            </a:r>
            <a:r>
              <a:rPr lang="en-US" sz="2000" dirty="0" err="1"/>
              <a:t>MarkForDeletion</a:t>
            </a:r>
            <a:r>
              <a:rPr lang="en-US" sz="2000" dirty="0"/>
              <a:t>, </a:t>
            </a:r>
            <a:r>
              <a:rPr lang="en-US" sz="2000" dirty="0" err="1"/>
              <a:t>OnCCMsg</a:t>
            </a:r>
            <a:r>
              <a:rPr lang="en-US" sz="2000" dirty="0"/>
              <a:t>, </a:t>
            </a:r>
            <a:r>
              <a:rPr lang="en-US" sz="2000" dirty="0" err="1"/>
              <a:t>SendMsgBroadcastToList</a:t>
            </a:r>
            <a:r>
              <a:rPr lang="en-US" sz="2000" dirty="0"/>
              <a:t>, </a:t>
            </a:r>
            <a:r>
              <a:rPr lang="en-US" sz="2000" dirty="0" err="1"/>
              <a:t>SetTimer</a:t>
            </a:r>
            <a:r>
              <a:rPr lang="en-US" sz="2000" dirty="0"/>
              <a:t> or </a:t>
            </a:r>
            <a:r>
              <a:rPr lang="en-US" sz="2000" dirty="0" err="1"/>
              <a:t>OnPeriodicTimeInState</a:t>
            </a:r>
            <a:r>
              <a:rPr lang="en-US" sz="2000" dirty="0"/>
              <a:t>, </a:t>
            </a:r>
            <a:r>
              <a:rPr lang="en-US" sz="2000" dirty="0" err="1"/>
              <a:t>OnTimeInState</a:t>
            </a:r>
            <a:r>
              <a:rPr lang="en-US" sz="2000" dirty="0"/>
              <a:t>, or a persistent state variable such as </a:t>
            </a:r>
            <a:r>
              <a:rPr lang="en-US" sz="2000" dirty="0" err="1"/>
              <a:t>DeclareStateInt</a:t>
            </a:r>
            <a:r>
              <a:rPr lang="en-US" sz="2000" dirty="0"/>
              <a:t>.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(-5% for each missing, list the file and line number of each that you use to get credit!)</a:t>
            </a:r>
          </a:p>
        </p:txBody>
      </p:sp>
      <p:pic>
        <p:nvPicPr>
          <p:cNvPr id="1445892" name="Picture 4" descr="grad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1752600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D7F504-25ED-4A24-8974-5C0173C91333}" type="slidenum">
              <a:rPr lang="en-US"/>
              <a:pPr/>
              <a:t>126</a:t>
            </a:fld>
            <a:endParaRPr lang="en-US"/>
          </a:p>
        </p:txBody>
      </p:sp>
      <p:sp>
        <p:nvSpPr>
          <p:cNvPr id="1244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Project 1:</a:t>
            </a:r>
            <a:br>
              <a:rPr lang="en-US" sz="4000"/>
            </a:br>
            <a:r>
              <a:rPr lang="en-US" sz="4000"/>
              <a:t>State Machines Grading</a:t>
            </a:r>
          </a:p>
        </p:txBody>
      </p:sp>
      <p:sp>
        <p:nvSpPr>
          <p:cNvPr id="1244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029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(20%) Draw UML diagram of state machines you create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(-5% for each missing: Proper starting state indicator, all transitions labeled, all states labeled)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(-5% for each missing state, -10% for each missing state machine)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Turn in hardcopy on paper</a:t>
            </a:r>
          </a:p>
          <a:p>
            <a:pPr>
              <a:lnSpc>
                <a:spcPct val="80000"/>
              </a:lnSpc>
            </a:pPr>
            <a:endParaRPr lang="en-US" sz="2800" dirty="0"/>
          </a:p>
          <a:p>
            <a:pPr>
              <a:lnSpc>
                <a:spcPct val="80000"/>
              </a:lnSpc>
            </a:pPr>
            <a:r>
              <a:rPr lang="en-US" sz="2800" dirty="0" smtClean="0"/>
              <a:t>Late </a:t>
            </a:r>
            <a:r>
              <a:rPr lang="en-US" sz="2800" dirty="0"/>
              <a:t>assignments are </a:t>
            </a:r>
            <a:r>
              <a:rPr lang="en-US" sz="2800" dirty="0" smtClean="0"/>
              <a:t>penalized 10% per day</a:t>
            </a:r>
            <a:endParaRPr lang="en-US" sz="2800" dirty="0"/>
          </a:p>
          <a:p>
            <a:pPr lvl="1">
              <a:lnSpc>
                <a:spcPct val="80000"/>
              </a:lnSpc>
            </a:pPr>
            <a:r>
              <a:rPr lang="en-US" sz="2400" dirty="0" smtClean="0"/>
              <a:t>If </a:t>
            </a:r>
            <a:r>
              <a:rPr lang="en-US" sz="2400" dirty="0"/>
              <a:t>late, turn in UML diagram at the next class</a:t>
            </a:r>
          </a:p>
        </p:txBody>
      </p:sp>
      <p:pic>
        <p:nvPicPr>
          <p:cNvPr id="1244166" name="Picture 6" descr="grad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1752600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29C0B63-F5C2-4A56-ACFB-5E8BD02560C5}" type="slidenum">
              <a:rPr lang="en-US"/>
              <a:pPr/>
              <a:t>127</a:t>
            </a:fld>
            <a:endParaRPr lang="en-US"/>
          </a:p>
        </p:txBody>
      </p:sp>
      <p:sp>
        <p:nvSpPr>
          <p:cNvPr id="131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Project 1: State Machines:</a:t>
            </a:r>
            <a:br>
              <a:rPr lang="en-US" sz="4000"/>
            </a:br>
            <a:r>
              <a:rPr lang="en-US" sz="4000"/>
              <a:t>Extra Credit (1)</a:t>
            </a:r>
          </a:p>
        </p:txBody>
      </p:sp>
      <p:sp>
        <p:nvSpPr>
          <p:cNvPr id="131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5029200"/>
          </a:xfrm>
        </p:spPr>
        <p:txBody>
          <a:bodyPr/>
          <a:lstStyle/>
          <a:p>
            <a:r>
              <a:rPr lang="en-US" sz="2800" dirty="0"/>
              <a:t>(Extra Credit </a:t>
            </a:r>
            <a:r>
              <a:rPr lang="en-US" sz="2800" dirty="0" smtClean="0"/>
              <a:t>10% </a:t>
            </a:r>
            <a:r>
              <a:rPr lang="en-US" sz="2800" dirty="0"/>
              <a:t>for each one, max </a:t>
            </a:r>
            <a:r>
              <a:rPr lang="en-US" sz="2800" dirty="0" smtClean="0"/>
              <a:t>20</a:t>
            </a:r>
            <a:r>
              <a:rPr lang="en-US" sz="2800" dirty="0"/>
              <a:t>%) </a:t>
            </a:r>
          </a:p>
          <a:p>
            <a:pPr lvl="1"/>
            <a:r>
              <a:rPr lang="en-US" sz="2400" dirty="0"/>
              <a:t>Implement Formations (not leader following/queuing), Flocking, or Patrolling using queued state machines</a:t>
            </a:r>
          </a:p>
          <a:p>
            <a:endParaRPr lang="en-US" sz="2800" dirty="0" smtClean="0"/>
          </a:p>
          <a:p>
            <a:r>
              <a:rPr lang="en-US" sz="2800" dirty="0" smtClean="0"/>
              <a:t>(</a:t>
            </a:r>
            <a:r>
              <a:rPr lang="en-US" sz="2800" dirty="0"/>
              <a:t>Extra Credit 5%)</a:t>
            </a:r>
          </a:p>
          <a:p>
            <a:pPr lvl="1"/>
            <a:r>
              <a:rPr lang="en-US" sz="2400" dirty="0"/>
              <a:t>First to find a particular significant bug in the State Machine Language engine (not the entire project) – max 15% per person</a:t>
            </a:r>
          </a:p>
          <a:p>
            <a:pPr lvl="1"/>
            <a:r>
              <a:rPr lang="en-US" sz="2400" dirty="0"/>
              <a:t>E-mail me at </a:t>
            </a:r>
            <a:r>
              <a:rPr lang="en-US" sz="2400" dirty="0">
                <a:hlinkClick r:id="rId3"/>
              </a:rPr>
              <a:t>steve.rabin@gmail.com</a:t>
            </a:r>
            <a:endParaRPr lang="en-US" dirty="0"/>
          </a:p>
        </p:txBody>
      </p:sp>
      <p:pic>
        <p:nvPicPr>
          <p:cNvPr id="131687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76200"/>
            <a:ext cx="1752600" cy="109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C467F2-1871-454F-9C3A-1606DC2B5154}" type="slidenum">
              <a:rPr lang="en-US"/>
              <a:pPr/>
              <a:t>128</a:t>
            </a:fld>
            <a:endParaRPr lang="en-US"/>
          </a:p>
        </p:txBody>
      </p:sp>
      <p:sp>
        <p:nvSpPr>
          <p:cNvPr id="143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Project 1: State Machines:</a:t>
            </a:r>
            <a:br>
              <a:rPr lang="en-US" sz="4000"/>
            </a:br>
            <a:r>
              <a:rPr lang="en-US" sz="4000"/>
              <a:t>Extra Credit (2)</a:t>
            </a:r>
          </a:p>
        </p:txBody>
      </p:sp>
      <p:sp>
        <p:nvSpPr>
          <p:cNvPr id="143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50292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1800" dirty="0"/>
              <a:t>(Extra Credit </a:t>
            </a:r>
            <a:r>
              <a:rPr lang="en-US" sz="1800" dirty="0" smtClean="0"/>
              <a:t>10%) </a:t>
            </a:r>
            <a:r>
              <a:rPr lang="en-US" sz="1800" dirty="0"/>
              <a:t>Answer the following questions about persistent state variables (like </a:t>
            </a:r>
            <a:r>
              <a:rPr lang="en-US" sz="1800" dirty="0" err="1"/>
              <a:t>DeclareStateInt</a:t>
            </a:r>
            <a:r>
              <a:rPr lang="en-US" sz="1800" dirty="0"/>
              <a:t>)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1400" dirty="0"/>
              <a:t>1. What is the C++ language mechanism that allows a persistent state variable to behave like a first-class type? (For example, how </a:t>
            </a:r>
            <a:r>
              <a:rPr lang="en-US" sz="1400" dirty="0" err="1"/>
              <a:t>myVar</a:t>
            </a:r>
            <a:r>
              <a:rPr lang="en-US" sz="1400" dirty="0"/>
              <a:t> declared with </a:t>
            </a:r>
            <a:r>
              <a:rPr lang="en-US" sz="1400" dirty="0" err="1"/>
              <a:t>DeclareStateInt</a:t>
            </a:r>
            <a:r>
              <a:rPr lang="en-US" sz="1400" dirty="0"/>
              <a:t>(</a:t>
            </a:r>
            <a:r>
              <a:rPr lang="en-US" sz="1400" dirty="0" err="1"/>
              <a:t>myVar</a:t>
            </a:r>
            <a:r>
              <a:rPr lang="en-US" sz="1400" dirty="0"/>
              <a:t>) can act like an int.)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1400" dirty="0"/>
              <a:t>2. Why does a persistent state variable need a backing store?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1400" dirty="0"/>
              <a:t>3. At what time does the backing store of a persistent state variable get created?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1400" dirty="0"/>
              <a:t>4. Where is the backing store of a persistent state variable?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1400" dirty="0"/>
              <a:t>5. How is a persistent state variable indexed in the backing storage? More specifically, how is the name of the variable correlated with the index?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1400" dirty="0"/>
              <a:t>6. Within a state, when a persistent variable gets a value assigned to it, where does this value get stored?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1400" dirty="0"/>
              <a:t>7. At what point does a persistent variable that's been altered store it's value in the backing store?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1400" dirty="0"/>
              <a:t>8. What happens to the backing storage after a state change? (look in </a:t>
            </a:r>
            <a:r>
              <a:rPr lang="en-US" sz="1400" noProof="1"/>
              <a:t>StateMachine::PerformStateChanges</a:t>
            </a:r>
            <a:r>
              <a:rPr lang="en-US" sz="1400" dirty="0"/>
              <a:t>)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1400" dirty="0"/>
              <a:t>9. What is the overhead of using a persistent state variable compared with a class member variable?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1400" dirty="0"/>
              <a:t>10. What is the passive overhead of supporting persistent state variables in SML (for example, if persistent state variables are never used)?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1400" dirty="0"/>
              <a:t>11. Describe two (2) reasons to use a persistent state variable instead of a class member variable.</a:t>
            </a:r>
          </a:p>
        </p:txBody>
      </p:sp>
      <p:pic>
        <p:nvPicPr>
          <p:cNvPr id="14377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76200"/>
            <a:ext cx="1752600" cy="109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FD185A-9C2D-431C-A1F8-104FB698780C}" type="slidenum">
              <a:rPr lang="en-US"/>
              <a:pPr/>
              <a:t>129</a:t>
            </a:fld>
            <a:endParaRPr lang="en-US"/>
          </a:p>
        </p:txBody>
      </p:sp>
      <p:sp>
        <p:nvSpPr>
          <p:cNvPr id="1246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Project 1: State Machines</a:t>
            </a:r>
            <a:br>
              <a:rPr lang="en-US" sz="4000"/>
            </a:br>
            <a:r>
              <a:rPr lang="en-US" sz="4000"/>
              <a:t>Turn-In Instructions</a:t>
            </a:r>
          </a:p>
        </p:txBody>
      </p:sp>
      <p:sp>
        <p:nvSpPr>
          <p:cNvPr id="1246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153400" cy="495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Zip up everything and send to </a:t>
            </a:r>
            <a:r>
              <a:rPr lang="en-US" sz="2000">
                <a:hlinkClick r:id="rId3"/>
              </a:rPr>
              <a:t>steve.rabin@gmail.com</a:t>
            </a:r>
            <a:endParaRPr lang="en-US" sz="2000"/>
          </a:p>
          <a:p>
            <a:pPr lvl="1">
              <a:lnSpc>
                <a:spcPct val="80000"/>
              </a:lnSpc>
            </a:pPr>
            <a:r>
              <a:rPr lang="en-US" sz="1800"/>
              <a:t>All code, resource files, and exe 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(-10% if I can't double click exe and run)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(-10% for large unnecessary files: ".ncb" file, hidden subversion directories/files, no Debug/Release dir)</a:t>
            </a:r>
          </a:p>
          <a:p>
            <a:pPr>
              <a:lnSpc>
                <a:spcPct val="80000"/>
              </a:lnSpc>
            </a:pPr>
            <a:r>
              <a:rPr lang="en-US" sz="2000"/>
              <a:t>Create a readme.txt and write: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One paragraph about what you implemented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One paragraph (and/or bullet points) explaining directions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One paragraph about your experience working on this project (problems, insights, difficulty, number of hours spent)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List the 10 features you chose to implement and which file and line number I can find each one (-10% for each missing or each missing listing)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Thoroughly describe any attempted extra credit along with any special directions to work it or view it</a:t>
            </a:r>
          </a:p>
          <a:p>
            <a:pPr>
              <a:lnSpc>
                <a:spcPct val="80000"/>
              </a:lnSpc>
            </a:pPr>
            <a:r>
              <a:rPr lang="en-US" sz="2000"/>
              <a:t>UML diagrams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Hardcopy on paper</a:t>
            </a:r>
          </a:p>
        </p:txBody>
      </p:sp>
      <p:pic>
        <p:nvPicPr>
          <p:cNvPr id="124621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550" y="0"/>
            <a:ext cx="156845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302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Start Simple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Tank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248400" y="3719961"/>
            <a:ext cx="212211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black"/>
                </a:solidFill>
                <a:latin typeface="Calibri"/>
              </a:rPr>
              <a:t>RTS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black"/>
                </a:solidFill>
                <a:latin typeface="Calibri"/>
              </a:rPr>
              <a:t>Example</a:t>
            </a:r>
            <a:endParaRPr lang="en-US" sz="44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235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4B36A6B-FC92-4AD8-BEF6-16BE24094B29}" type="slidenum">
              <a:rPr lang="en-US"/>
              <a:pPr/>
              <a:t>130</a:t>
            </a:fld>
            <a:endParaRPr lang="en-US"/>
          </a:p>
        </p:txBody>
      </p:sp>
      <p:sp>
        <p:nvSpPr>
          <p:cNvPr id="1248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Project 1: State Machines:</a:t>
            </a:r>
            <a:br>
              <a:rPr lang="en-US" sz="4000"/>
            </a:br>
            <a:r>
              <a:rPr lang="en-US" sz="4000"/>
              <a:t>Tips (1)</a:t>
            </a:r>
          </a:p>
        </p:txBody>
      </p:sp>
      <p:sp>
        <p:nvSpPr>
          <p:cNvPr id="1248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924800" cy="4419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The world is in the range [0,1] in x-axis and z-axis (y-axis is up)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The corners of the floor are at (0,0,0), (1,0,0), (0,0,1), and (1,0,1).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The middle is at (0.5, 0.0, 0.5)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Hitting F10 will broadcast a MSG_Reset to every object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If the target is reached (in movement.cpp), the message MSG_Arrived is sent to the game object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Prefer uniqueID to game object pointer (if you hang on to it longer than one frame)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To send a message from outside a state machine, use g_database.</a:t>
            </a:r>
            <a:r>
              <a:rPr lang="en-US" sz="2000" noProof="1"/>
              <a:t>SendMsgFromSystem</a:t>
            </a:r>
            <a:r>
              <a:rPr lang="en-US" sz="2000"/>
              <a:t>()</a:t>
            </a:r>
          </a:p>
          <a:p>
            <a:pPr lvl="1">
              <a:lnSpc>
                <a:spcPct val="80000"/>
              </a:lnSpc>
            </a:pPr>
            <a:endParaRPr lang="en-US" sz="1800"/>
          </a:p>
        </p:txBody>
      </p:sp>
      <p:pic>
        <p:nvPicPr>
          <p:cNvPr id="124826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863" y="0"/>
            <a:ext cx="973137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22904D-5A91-46EA-8AAE-BCE1722460EB}" type="slidenum">
              <a:rPr lang="en-US"/>
              <a:pPr/>
              <a:t>131</a:t>
            </a:fld>
            <a:endParaRPr lang="en-US"/>
          </a:p>
        </p:txBody>
      </p:sp>
      <p:sp>
        <p:nvSpPr>
          <p:cNvPr id="125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Project 1: State Machines:</a:t>
            </a:r>
            <a:br>
              <a:rPr lang="en-US" sz="4000"/>
            </a:br>
            <a:r>
              <a:rPr lang="en-US" sz="4000"/>
              <a:t>Tips (2)</a:t>
            </a:r>
          </a:p>
        </p:txBody>
      </p:sp>
      <p:sp>
        <p:nvSpPr>
          <p:cNvPr id="1250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924800" cy="4419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Create class member variables to store away useful info inside each state machine (or declare local variables using DeclareStateInt, etc.)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Look at unit tests for examples of each construct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Add queries or features to the engine that you require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Use delayed messages or delayed state changes to simulate reaction times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SendDelayedMsgToState()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ChangeStateDelayed()</a:t>
            </a:r>
          </a:p>
        </p:txBody>
      </p:sp>
      <p:pic>
        <p:nvPicPr>
          <p:cNvPr id="125031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863" y="0"/>
            <a:ext cx="973137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46E4DB-B72E-4FC8-8811-234B4B25562F}" type="slidenum">
              <a:rPr lang="en-US"/>
              <a:pPr/>
              <a:t>132</a:t>
            </a:fld>
            <a:endParaRPr lang="en-US"/>
          </a:p>
        </p:txBody>
      </p:sp>
      <p:sp>
        <p:nvSpPr>
          <p:cNvPr id="1225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Extracting Base Code:</a:t>
            </a:r>
            <a:br>
              <a:rPr lang="en-US" sz="4000"/>
            </a:br>
            <a:r>
              <a:rPr lang="en-US" sz="4000"/>
              <a:t>Important Files</a:t>
            </a:r>
          </a:p>
        </p:txBody>
      </p:sp>
      <p:sp>
        <p:nvSpPr>
          <p:cNvPr id="1225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724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Game Singletons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database.cpp/h		(keeps track of game objects)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time.cpp/h		(keeps track of time)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world.cpp/h		(creates everything in world)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global.h, singleton.h	(helps with accessing)</a:t>
            </a:r>
          </a:p>
          <a:p>
            <a:pPr>
              <a:lnSpc>
                <a:spcPct val="80000"/>
              </a:lnSpc>
            </a:pPr>
            <a:r>
              <a:rPr lang="en-US" sz="2400"/>
              <a:t>State Machine Language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debuglog.cpp/h		(logs all events)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msg.cpp/h, msgnames.h	(defines messages)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msgroute.cpp/h		(routes messages)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statemch.cpp/h		(enforces state structure)</a:t>
            </a:r>
          </a:p>
          <a:p>
            <a:pPr>
              <a:lnSpc>
                <a:spcPct val="80000"/>
              </a:lnSpc>
            </a:pPr>
            <a:r>
              <a:rPr lang="en-US" sz="2400"/>
              <a:t>Game Object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gameobject.cpp/h	(holds/manages state queue)</a:t>
            </a:r>
          </a:p>
          <a:p>
            <a:pPr>
              <a:lnSpc>
                <a:spcPct val="80000"/>
              </a:lnSpc>
            </a:pPr>
            <a:r>
              <a:rPr lang="en-US" sz="2400"/>
              <a:t>State Machines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UnitTest directory		(ensures it's all working correctly)</a:t>
            </a:r>
          </a:p>
        </p:txBody>
      </p:sp>
      <p:pic>
        <p:nvPicPr>
          <p:cNvPr id="122573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CA7555A2-BE45-4343-AEAE-6B4A4FC9F447}" type="slidenum">
              <a:rPr lang="en-US"/>
              <a:pPr/>
              <a:t>133</a:t>
            </a:fld>
            <a:endParaRPr lang="en-US"/>
          </a:p>
        </p:txBody>
      </p:sp>
      <p:sp>
        <p:nvSpPr>
          <p:cNvPr id="135373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sp>
        <p:nvSpPr>
          <p:cNvPr id="135373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1F4012-F0F4-4262-AAEF-4541B8255F1B}" type="slidenum">
              <a:rPr lang="en-US"/>
              <a:pPr/>
              <a:t>134</a:t>
            </a:fld>
            <a:endParaRPr lang="en-US"/>
          </a:p>
        </p:txBody>
      </p:sp>
      <p:sp>
        <p:nvSpPr>
          <p:cNvPr id="144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Inverse Ninja Law</a:t>
            </a:r>
          </a:p>
        </p:txBody>
      </p:sp>
      <p:sp>
        <p:nvSpPr>
          <p:cNvPr id="1443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7848600" cy="4419600"/>
          </a:xfrm>
        </p:spPr>
        <p:txBody>
          <a:bodyPr/>
          <a:lstStyle/>
          <a:p>
            <a:r>
              <a:rPr lang="en-US" sz="2800"/>
              <a:t>The effectiveness of a group of ninja is inversely proportional to the number of ninja in the group</a:t>
            </a:r>
          </a:p>
          <a:p>
            <a:endParaRPr lang="en-US" sz="2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r>
              <a:rPr lang="en-US" sz="1800"/>
              <a:t>e = effectiveness</a:t>
            </a:r>
          </a:p>
          <a:p>
            <a:r>
              <a:rPr lang="en-US" sz="1800"/>
              <a:t>n = number of ninja </a:t>
            </a:r>
          </a:p>
          <a:p>
            <a:r>
              <a:rPr lang="en-US" sz="1800"/>
              <a:t>k = as-yet-undetermined proportionality constant</a:t>
            </a:r>
          </a:p>
          <a:p>
            <a:endParaRPr lang="en-US" sz="1800"/>
          </a:p>
          <a:p>
            <a:endParaRPr lang="en-US" sz="2800"/>
          </a:p>
        </p:txBody>
      </p:sp>
      <p:pic>
        <p:nvPicPr>
          <p:cNvPr id="144384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0" y="2895600"/>
            <a:ext cx="1371600" cy="2257425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443845" name="AutoShape 5" descr="e = \frac{k}{n}.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443847" name="Object 7"/>
          <p:cNvGraphicFramePr>
            <a:graphicFrameLocks noChangeAspect="1"/>
          </p:cNvGraphicFramePr>
          <p:nvPr/>
        </p:nvGraphicFramePr>
        <p:xfrm>
          <a:off x="3886200" y="3276600"/>
          <a:ext cx="1412875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5" imgW="380835" imgH="393529" progId="Equation.3">
                  <p:embed/>
                </p:oleObj>
              </mc:Choice>
              <mc:Fallback>
                <p:oleObj name="Equation" r:id="rId5" imgW="38083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276600"/>
                        <a:ext cx="1412875" cy="144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035826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E98E23-C412-40D2-85D4-21492D08F4BE}" type="slidenum">
              <a:rPr lang="en-US"/>
              <a:pPr/>
              <a:t>135</a:t>
            </a:fld>
            <a:endParaRPr lang="en-US"/>
          </a:p>
        </p:txBody>
      </p:sp>
      <p:sp>
        <p:nvSpPr>
          <p:cNvPr id="144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Stormtrooper Effect</a:t>
            </a:r>
          </a:p>
        </p:txBody>
      </p:sp>
      <p:sp>
        <p:nvSpPr>
          <p:cNvPr id="1445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7924800" cy="4419600"/>
          </a:xfrm>
        </p:spPr>
        <p:txBody>
          <a:bodyPr/>
          <a:lstStyle/>
          <a:p>
            <a:r>
              <a:rPr lang="en-US" sz="2800"/>
              <a:t>Minor characters have no chance against the main characters</a:t>
            </a:r>
          </a:p>
          <a:p>
            <a:r>
              <a:rPr lang="en-US" sz="2800"/>
              <a:t>Despite</a:t>
            </a:r>
          </a:p>
          <a:p>
            <a:pPr lvl="1"/>
            <a:r>
              <a:rPr lang="en-US" sz="2400"/>
              <a:t>Being close range</a:t>
            </a:r>
          </a:p>
          <a:p>
            <a:pPr lvl="1"/>
            <a:r>
              <a:rPr lang="en-US" sz="2400"/>
              <a:t>Having overwhelming numbers</a:t>
            </a:r>
          </a:p>
          <a:p>
            <a:pPr lvl="1"/>
            <a:r>
              <a:rPr lang="en-US" sz="2400"/>
              <a:t>Full armor</a:t>
            </a:r>
          </a:p>
          <a:p>
            <a:pPr lvl="1"/>
            <a:r>
              <a:rPr lang="en-US" sz="2400"/>
              <a:t>Military-grade weapons</a:t>
            </a:r>
          </a:p>
          <a:p>
            <a:pPr lvl="1"/>
            <a:r>
              <a:rPr lang="en-US" sz="2400"/>
              <a:t>Professional military training</a:t>
            </a:r>
          </a:p>
          <a:p>
            <a:r>
              <a:rPr lang="en-US" sz="2800"/>
              <a:t>They can't hit anything</a:t>
            </a:r>
          </a:p>
        </p:txBody>
      </p:sp>
      <p:pic>
        <p:nvPicPr>
          <p:cNvPr id="144589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81800" y="0"/>
            <a:ext cx="2362200" cy="1593850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492304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1F492-0FB6-4157-8092-F0AA551C58BE}" type="slidenum">
              <a:rPr lang="en-US"/>
              <a:pPr/>
              <a:t>136</a:t>
            </a:fld>
            <a:endParaRPr lang="en-US"/>
          </a:p>
        </p:txBody>
      </p:sp>
      <p:sp>
        <p:nvSpPr>
          <p:cNvPr id="144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Red Shirts</a:t>
            </a:r>
          </a:p>
        </p:txBody>
      </p:sp>
      <p:sp>
        <p:nvSpPr>
          <p:cNvPr id="1447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7848600" cy="4419600"/>
          </a:xfrm>
        </p:spPr>
        <p:txBody>
          <a:bodyPr/>
          <a:lstStyle/>
          <a:p>
            <a:r>
              <a:rPr lang="en-US" sz="2800"/>
              <a:t>Stock character whose sole purpose is to violently die shortly after being introduced</a:t>
            </a:r>
          </a:p>
          <a:p>
            <a:r>
              <a:rPr lang="en-US" sz="2800"/>
              <a:t>Typically, a landing party would consist of several main characters</a:t>
            </a:r>
          </a:p>
          <a:p>
            <a:pPr lvl="1"/>
            <a:r>
              <a:rPr lang="en-US" sz="2400"/>
              <a:t>Often Kirk, Spock, McCoy</a:t>
            </a:r>
          </a:p>
          <a:p>
            <a:pPr lvl="1"/>
            <a:r>
              <a:rPr lang="en-US" sz="2400"/>
              <a:t>And one or two never-before-seen red-shirted ensigns</a:t>
            </a:r>
          </a:p>
          <a:p>
            <a:pPr lvl="2"/>
            <a:r>
              <a:rPr lang="en-US" sz="2000"/>
              <a:t>Who would be dead by the end of the mission, usually within minutes</a:t>
            </a:r>
          </a:p>
        </p:txBody>
      </p:sp>
      <p:pic>
        <p:nvPicPr>
          <p:cNvPr id="144794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10400" y="0"/>
            <a:ext cx="2133600" cy="1600200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375060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50F978-1ABB-4182-8581-272473733864}" type="slidenum">
              <a:rPr lang="en-US"/>
              <a:pPr/>
              <a:t>137</a:t>
            </a:fld>
            <a:endParaRPr lang="en-US"/>
          </a:p>
        </p:txBody>
      </p:sp>
      <p:sp>
        <p:nvSpPr>
          <p:cNvPr id="144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What would happen if Imperial Stormtroopers and Redshirts got in a firefight?</a:t>
            </a:r>
          </a:p>
        </p:txBody>
      </p:sp>
      <p:pic>
        <p:nvPicPr>
          <p:cNvPr id="144998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0200" y="2133600"/>
            <a:ext cx="1905000" cy="3476625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44998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00" y="2133600"/>
            <a:ext cx="1893888" cy="3571875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449989" name="Text Box 5"/>
          <p:cNvSpPr txBox="1">
            <a:spLocks noChangeArrowheads="1"/>
          </p:cNvSpPr>
          <p:nvPr/>
        </p:nvSpPr>
        <p:spPr bwMode="auto">
          <a:xfrm>
            <a:off x="1905000" y="5835650"/>
            <a:ext cx="17637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Can't hit anything</a:t>
            </a:r>
          </a:p>
        </p:txBody>
      </p:sp>
      <p:sp>
        <p:nvSpPr>
          <p:cNvPr id="1449990" name="Text Box 6"/>
          <p:cNvSpPr txBox="1">
            <a:spLocks noChangeArrowheads="1"/>
          </p:cNvSpPr>
          <p:nvPr/>
        </p:nvSpPr>
        <p:spPr bwMode="auto">
          <a:xfrm>
            <a:off x="5562600" y="5835650"/>
            <a:ext cx="15367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Destined to die</a:t>
            </a:r>
          </a:p>
        </p:txBody>
      </p:sp>
      <p:sp>
        <p:nvSpPr>
          <p:cNvPr id="1449991" name="Text Box 7"/>
          <p:cNvSpPr txBox="1">
            <a:spLocks noChangeArrowheads="1"/>
          </p:cNvSpPr>
          <p:nvPr/>
        </p:nvSpPr>
        <p:spPr bwMode="auto">
          <a:xfrm>
            <a:off x="4383088" y="3810000"/>
            <a:ext cx="4175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VS</a:t>
            </a:r>
          </a:p>
        </p:txBody>
      </p:sp>
    </p:spTree>
    <p:extLst>
      <p:ext uri="{BB962C8B-B14F-4D97-AF65-F5344CB8AC3E}">
        <p14:creationId xmlns:p14="http://schemas.microsoft.com/office/powerpoint/2010/main" val="222939692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1C89EBD3-1AC8-431A-996D-482544AAB8B7}" type="slidenum">
              <a:rPr lang="en-US"/>
              <a:pPr/>
              <a:t>138</a:t>
            </a:fld>
            <a:endParaRPr lang="en-US"/>
          </a:p>
        </p:txBody>
      </p:sp>
      <p:sp>
        <p:nvSpPr>
          <p:cNvPr id="199065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/>
              <a:t/>
            </a:r>
            <a:br>
              <a:rPr lang="en-US" sz="4000"/>
            </a:br>
            <a:r>
              <a:rPr lang="en-US" sz="4000"/>
              <a:t> Behavior Trees</a:t>
            </a:r>
          </a:p>
        </p:txBody>
      </p:sp>
      <p:sp>
        <p:nvSpPr>
          <p:cNvPr id="199065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56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C9B34A-FAD1-446A-B9BF-69427E2DBF3A}" type="slidenum">
              <a:rPr lang="en-US"/>
              <a:pPr/>
              <a:t>139</a:t>
            </a:fld>
            <a:endParaRPr lang="en-US"/>
          </a:p>
        </p:txBody>
      </p:sp>
      <p:sp>
        <p:nvSpPr>
          <p:cNvPr id="199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Behavior Trees</a:t>
            </a:r>
          </a:p>
        </p:txBody>
      </p:sp>
      <p:sp>
        <p:nvSpPr>
          <p:cNvPr id="1991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8077200" cy="4724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Combines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Hierarchical state machines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Scheduling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Planning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Action Execution</a:t>
            </a:r>
          </a:p>
          <a:p>
            <a:pPr lvl="1">
              <a:lnSpc>
                <a:spcPct val="90000"/>
              </a:lnSpc>
            </a:pPr>
            <a:endParaRPr lang="en-US" sz="2000"/>
          </a:p>
          <a:p>
            <a:pPr>
              <a:lnSpc>
                <a:spcPct val="90000"/>
              </a:lnSpc>
            </a:pPr>
            <a:r>
              <a:rPr lang="en-US" sz="2400"/>
              <a:t>Halo 2 had 50 different behaviors</a:t>
            </a:r>
          </a:p>
          <a:p>
            <a:pPr>
              <a:lnSpc>
                <a:spcPct val="90000"/>
              </a:lnSpc>
            </a:pPr>
            <a:r>
              <a:rPr lang="en-US" sz="2400"/>
              <a:t>Tree structure of behaviors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Power comes from composability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Hierarchies without having to know details of how things get done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Non-leaf behaviors decide which children should run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Leaf behaviors get things done (task)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Analogy: State is to FSM as Task is to Behavior Tree</a:t>
            </a:r>
          </a:p>
        </p:txBody>
      </p:sp>
      <p:pic>
        <p:nvPicPr>
          <p:cNvPr id="199168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152400"/>
            <a:ext cx="3962400" cy="3249613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50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Queued State Machines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338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33800" y="57308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cxnSp>
        <p:nvCxnSpPr>
          <p:cNvPr id="14" name="Straight Arrow Connector 13"/>
          <p:cNvCxnSpPr>
            <a:stCxn id="11" idx="2"/>
            <a:endCxn id="12" idx="0"/>
          </p:cNvCxnSpPr>
          <p:nvPr/>
        </p:nvCxnSpPr>
        <p:spPr>
          <a:xfrm>
            <a:off x="44196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2" idx="2"/>
            <a:endCxn id="13" idx="0"/>
          </p:cNvCxnSpPr>
          <p:nvPr/>
        </p:nvCxnSpPr>
        <p:spPr>
          <a:xfrm>
            <a:off x="4419600" y="5426044"/>
            <a:ext cx="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3200" y="3549134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64652" y="47683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Inactive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64652" y="59875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Inactive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37854" y="3863876"/>
            <a:ext cx="19111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Planned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Sequence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Of Actions</a:t>
            </a:r>
            <a:endParaRPr lang="en-US" sz="32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152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/>
      <p:bldP spid="21" grpId="0"/>
      <p:bldP spid="22" grpId="0"/>
      <p:bldP spid="38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48B345-A992-4DB4-9214-19B114D92BDD}" type="slidenum">
              <a:rPr lang="en-US"/>
              <a:pPr/>
              <a:t>140</a:t>
            </a:fld>
            <a:endParaRPr lang="en-US"/>
          </a:p>
        </p:txBody>
      </p:sp>
      <p:sp>
        <p:nvSpPr>
          <p:cNvPr id="199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927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8305800" cy="6811963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992708" name="Rectangle 4"/>
          <p:cNvSpPr>
            <a:spLocks noChangeArrowheads="1"/>
          </p:cNvSpPr>
          <p:nvPr/>
        </p:nvSpPr>
        <p:spPr bwMode="auto">
          <a:xfrm>
            <a:off x="6629400" y="990600"/>
            <a:ext cx="22860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92709" name="Text Box 5"/>
          <p:cNvSpPr txBox="1">
            <a:spLocks noChangeArrowheads="1"/>
          </p:cNvSpPr>
          <p:nvPr/>
        </p:nvSpPr>
        <p:spPr bwMode="auto">
          <a:xfrm>
            <a:off x="5105400" y="1295400"/>
            <a:ext cx="360521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aseline="0"/>
              <a:t>Halo 2</a:t>
            </a:r>
          </a:p>
          <a:p>
            <a:r>
              <a:rPr lang="en-US" sz="3600" baseline="0"/>
              <a:t>Behavior Tree</a:t>
            </a:r>
          </a:p>
        </p:txBody>
      </p:sp>
    </p:spTree>
    <p:extLst>
      <p:ext uri="{BB962C8B-B14F-4D97-AF65-F5344CB8AC3E}">
        <p14:creationId xmlns:p14="http://schemas.microsoft.com/office/powerpoint/2010/main" val="274618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4A1E29-AE7E-47B2-B8CE-EA1DAE9768BD}" type="slidenum">
              <a:rPr lang="en-US"/>
              <a:pPr/>
              <a:t>141</a:t>
            </a:fld>
            <a:endParaRPr lang="en-US"/>
          </a:p>
        </p:txBody>
      </p:sp>
      <p:sp>
        <p:nvSpPr>
          <p:cNvPr id="200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Selector Node</a:t>
            </a:r>
            <a:br>
              <a:rPr lang="en-US" sz="4000"/>
            </a:br>
            <a:r>
              <a:rPr lang="en-US" sz="3600"/>
              <a:t>(execute tasks in order until success)</a:t>
            </a:r>
          </a:p>
        </p:txBody>
      </p:sp>
      <p:sp>
        <p:nvSpPr>
          <p:cNvPr id="200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00900" name="Rectangle 4"/>
          <p:cNvSpPr>
            <a:spLocks noChangeArrowheads="1"/>
          </p:cNvSpPr>
          <p:nvPr/>
        </p:nvSpPr>
        <p:spPr bwMode="auto">
          <a:xfrm>
            <a:off x="1905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r>
              <a:rPr lang="en-US" sz="4800"/>
              <a:t>Attack</a:t>
            </a:r>
          </a:p>
        </p:txBody>
      </p:sp>
      <p:sp>
        <p:nvSpPr>
          <p:cNvPr id="2000901" name="Rectangle 5"/>
          <p:cNvSpPr>
            <a:spLocks noChangeArrowheads="1"/>
          </p:cNvSpPr>
          <p:nvPr/>
        </p:nvSpPr>
        <p:spPr bwMode="auto">
          <a:xfrm>
            <a:off x="3886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r>
              <a:rPr lang="en-US" sz="4800"/>
              <a:t>Taunt</a:t>
            </a:r>
          </a:p>
        </p:txBody>
      </p:sp>
      <p:sp>
        <p:nvSpPr>
          <p:cNvPr id="2000902" name="Rectangle 6"/>
          <p:cNvSpPr>
            <a:spLocks noChangeArrowheads="1"/>
          </p:cNvSpPr>
          <p:nvPr/>
        </p:nvSpPr>
        <p:spPr bwMode="auto">
          <a:xfrm>
            <a:off x="58674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r>
              <a:rPr lang="en-US" sz="4800"/>
              <a:t>Stare</a:t>
            </a:r>
          </a:p>
        </p:txBody>
      </p:sp>
      <p:sp>
        <p:nvSpPr>
          <p:cNvPr id="2000903" name="Line 7"/>
          <p:cNvSpPr>
            <a:spLocks noChangeShapeType="1"/>
          </p:cNvSpPr>
          <p:nvPr/>
        </p:nvSpPr>
        <p:spPr bwMode="auto">
          <a:xfrm>
            <a:off x="4648200" y="3048000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0904" name="Line 8"/>
          <p:cNvSpPr>
            <a:spLocks noChangeShapeType="1"/>
          </p:cNvSpPr>
          <p:nvPr/>
        </p:nvSpPr>
        <p:spPr bwMode="auto">
          <a:xfrm flipV="1">
            <a:off x="2667000" y="2514600"/>
            <a:ext cx="19812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0905" name="Line 9"/>
          <p:cNvSpPr>
            <a:spLocks noChangeShapeType="1"/>
          </p:cNvSpPr>
          <p:nvPr/>
        </p:nvSpPr>
        <p:spPr bwMode="auto">
          <a:xfrm>
            <a:off x="4648200" y="2514600"/>
            <a:ext cx="20574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0906" name="Oval 10"/>
          <p:cNvSpPr>
            <a:spLocks noChangeArrowheads="1"/>
          </p:cNvSpPr>
          <p:nvPr/>
        </p:nvSpPr>
        <p:spPr bwMode="auto">
          <a:xfrm>
            <a:off x="4038600" y="1828800"/>
            <a:ext cx="1219200" cy="1219200"/>
          </a:xfrm>
          <a:prstGeom prst="ellipse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400"/>
          </a:p>
          <a:p>
            <a:r>
              <a:rPr lang="en-US" sz="7200"/>
              <a:t>?</a:t>
            </a:r>
          </a:p>
        </p:txBody>
      </p:sp>
      <p:sp>
        <p:nvSpPr>
          <p:cNvPr id="2000907" name="Text Box 11"/>
          <p:cNvSpPr txBox="1">
            <a:spLocks noChangeArrowheads="1"/>
          </p:cNvSpPr>
          <p:nvPr/>
        </p:nvSpPr>
        <p:spPr bwMode="auto">
          <a:xfrm>
            <a:off x="1981200" y="56388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  <p:sp>
        <p:nvSpPr>
          <p:cNvPr id="2000908" name="Text Box 12"/>
          <p:cNvSpPr txBox="1">
            <a:spLocks noChangeArrowheads="1"/>
          </p:cNvSpPr>
          <p:nvPr/>
        </p:nvSpPr>
        <p:spPr bwMode="auto">
          <a:xfrm>
            <a:off x="3962400" y="56388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  <p:sp>
        <p:nvSpPr>
          <p:cNvPr id="2000909" name="Text Box 13"/>
          <p:cNvSpPr txBox="1">
            <a:spLocks noChangeArrowheads="1"/>
          </p:cNvSpPr>
          <p:nvPr/>
        </p:nvSpPr>
        <p:spPr bwMode="auto">
          <a:xfrm>
            <a:off x="5943600" y="56388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</p:spTree>
    <p:extLst>
      <p:ext uri="{BB962C8B-B14F-4D97-AF65-F5344CB8AC3E}">
        <p14:creationId xmlns:p14="http://schemas.microsoft.com/office/powerpoint/2010/main" val="278157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5812C0-FD82-4867-920F-F5B831DDF4BD}" type="slidenum">
              <a:rPr lang="en-US"/>
              <a:pPr/>
              <a:t>142</a:t>
            </a:fld>
            <a:endParaRPr lang="en-US"/>
          </a:p>
        </p:txBody>
      </p:sp>
      <p:sp>
        <p:nvSpPr>
          <p:cNvPr id="200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Selector Node</a:t>
            </a:r>
            <a:br>
              <a:rPr lang="en-US" sz="4000"/>
            </a:br>
            <a:r>
              <a:rPr lang="en-US" sz="3600"/>
              <a:t>(execute random tasks until success)</a:t>
            </a:r>
          </a:p>
        </p:txBody>
      </p:sp>
      <p:sp>
        <p:nvSpPr>
          <p:cNvPr id="200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02948" name="Rectangle 4"/>
          <p:cNvSpPr>
            <a:spLocks noChangeArrowheads="1"/>
          </p:cNvSpPr>
          <p:nvPr/>
        </p:nvSpPr>
        <p:spPr bwMode="auto">
          <a:xfrm>
            <a:off x="1905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r>
              <a:rPr lang="en-US" sz="4800"/>
              <a:t>Attack</a:t>
            </a:r>
          </a:p>
        </p:txBody>
      </p:sp>
      <p:sp>
        <p:nvSpPr>
          <p:cNvPr id="2002949" name="Rectangle 5"/>
          <p:cNvSpPr>
            <a:spLocks noChangeArrowheads="1"/>
          </p:cNvSpPr>
          <p:nvPr/>
        </p:nvSpPr>
        <p:spPr bwMode="auto">
          <a:xfrm>
            <a:off x="3886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r>
              <a:rPr lang="en-US" sz="4800"/>
              <a:t>Taunt</a:t>
            </a:r>
          </a:p>
        </p:txBody>
      </p:sp>
      <p:sp>
        <p:nvSpPr>
          <p:cNvPr id="2002950" name="Rectangle 6"/>
          <p:cNvSpPr>
            <a:spLocks noChangeArrowheads="1"/>
          </p:cNvSpPr>
          <p:nvPr/>
        </p:nvSpPr>
        <p:spPr bwMode="auto">
          <a:xfrm>
            <a:off x="58674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r>
              <a:rPr lang="en-US" sz="4800"/>
              <a:t>Stare</a:t>
            </a:r>
          </a:p>
        </p:txBody>
      </p:sp>
      <p:sp>
        <p:nvSpPr>
          <p:cNvPr id="2002951" name="Line 7"/>
          <p:cNvSpPr>
            <a:spLocks noChangeShapeType="1"/>
          </p:cNvSpPr>
          <p:nvPr/>
        </p:nvSpPr>
        <p:spPr bwMode="auto">
          <a:xfrm>
            <a:off x="4648200" y="3048000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2952" name="Line 8"/>
          <p:cNvSpPr>
            <a:spLocks noChangeShapeType="1"/>
          </p:cNvSpPr>
          <p:nvPr/>
        </p:nvSpPr>
        <p:spPr bwMode="auto">
          <a:xfrm flipV="1">
            <a:off x="2667000" y="2514600"/>
            <a:ext cx="19812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2953" name="Line 9"/>
          <p:cNvSpPr>
            <a:spLocks noChangeShapeType="1"/>
          </p:cNvSpPr>
          <p:nvPr/>
        </p:nvSpPr>
        <p:spPr bwMode="auto">
          <a:xfrm>
            <a:off x="4648200" y="2514600"/>
            <a:ext cx="20574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2954" name="Oval 10"/>
          <p:cNvSpPr>
            <a:spLocks noChangeArrowheads="1"/>
          </p:cNvSpPr>
          <p:nvPr/>
        </p:nvSpPr>
        <p:spPr bwMode="auto">
          <a:xfrm>
            <a:off x="4038600" y="1828800"/>
            <a:ext cx="1219200" cy="1219200"/>
          </a:xfrm>
          <a:prstGeom prst="ellipse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400"/>
          </a:p>
          <a:p>
            <a:r>
              <a:rPr lang="en-US" sz="7200">
                <a:latin typeface="Arial Unicode MS" pitchFamily="34" charset="-128"/>
              </a:rPr>
              <a:t>~</a:t>
            </a:r>
            <a:r>
              <a:rPr lang="en-US" sz="7200"/>
              <a:t>?</a:t>
            </a:r>
          </a:p>
        </p:txBody>
      </p:sp>
      <p:sp>
        <p:nvSpPr>
          <p:cNvPr id="2002955" name="Text Box 11"/>
          <p:cNvSpPr txBox="1">
            <a:spLocks noChangeArrowheads="1"/>
          </p:cNvSpPr>
          <p:nvPr/>
        </p:nvSpPr>
        <p:spPr bwMode="auto">
          <a:xfrm>
            <a:off x="1981200" y="56388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  <p:sp>
        <p:nvSpPr>
          <p:cNvPr id="2002956" name="Text Box 12"/>
          <p:cNvSpPr txBox="1">
            <a:spLocks noChangeArrowheads="1"/>
          </p:cNvSpPr>
          <p:nvPr/>
        </p:nvSpPr>
        <p:spPr bwMode="auto">
          <a:xfrm>
            <a:off x="3962400" y="56388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  <p:sp>
        <p:nvSpPr>
          <p:cNvPr id="2002957" name="Text Box 13"/>
          <p:cNvSpPr txBox="1">
            <a:spLocks noChangeArrowheads="1"/>
          </p:cNvSpPr>
          <p:nvPr/>
        </p:nvSpPr>
        <p:spPr bwMode="auto">
          <a:xfrm>
            <a:off x="5943600" y="56388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</p:spTree>
    <p:extLst>
      <p:ext uri="{BB962C8B-B14F-4D97-AF65-F5344CB8AC3E}">
        <p14:creationId xmlns:p14="http://schemas.microsoft.com/office/powerpoint/2010/main" val="421545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8D566A7-AFE9-48DB-96AB-8207B8B77F52}" type="slidenum">
              <a:rPr lang="en-US"/>
              <a:pPr/>
              <a:t>143</a:t>
            </a:fld>
            <a:endParaRPr lang="en-US"/>
          </a:p>
        </p:txBody>
      </p:sp>
      <p:sp>
        <p:nvSpPr>
          <p:cNvPr id="199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Sequence Node</a:t>
            </a:r>
            <a:br>
              <a:rPr lang="en-US" sz="4000"/>
            </a:br>
            <a:r>
              <a:rPr lang="en-US" sz="4000"/>
              <a:t>(each task in order, unless fail)</a:t>
            </a:r>
          </a:p>
        </p:txBody>
      </p:sp>
      <p:sp>
        <p:nvSpPr>
          <p:cNvPr id="199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96804" name="Rectangle 4"/>
          <p:cNvSpPr>
            <a:spLocks noChangeArrowheads="1"/>
          </p:cNvSpPr>
          <p:nvPr/>
        </p:nvSpPr>
        <p:spPr bwMode="auto">
          <a:xfrm>
            <a:off x="1905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Enemy</a:t>
            </a:r>
          </a:p>
          <a:p>
            <a:r>
              <a:rPr lang="en-US" sz="4000"/>
              <a:t>Visible?</a:t>
            </a:r>
          </a:p>
        </p:txBody>
      </p:sp>
      <p:sp>
        <p:nvSpPr>
          <p:cNvPr id="1996805" name="Rectangle 5"/>
          <p:cNvSpPr>
            <a:spLocks noChangeArrowheads="1"/>
          </p:cNvSpPr>
          <p:nvPr/>
        </p:nvSpPr>
        <p:spPr bwMode="auto">
          <a:xfrm>
            <a:off x="3886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Turn</a:t>
            </a:r>
          </a:p>
          <a:p>
            <a:r>
              <a:rPr lang="en-US" sz="4000"/>
              <a:t>away</a:t>
            </a:r>
          </a:p>
        </p:txBody>
      </p:sp>
      <p:sp>
        <p:nvSpPr>
          <p:cNvPr id="1996806" name="Rectangle 6"/>
          <p:cNvSpPr>
            <a:spLocks noChangeArrowheads="1"/>
          </p:cNvSpPr>
          <p:nvPr/>
        </p:nvSpPr>
        <p:spPr bwMode="auto">
          <a:xfrm>
            <a:off x="58674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Run</a:t>
            </a:r>
          </a:p>
          <a:p>
            <a:r>
              <a:rPr lang="en-US" sz="4000"/>
              <a:t>away</a:t>
            </a:r>
          </a:p>
        </p:txBody>
      </p:sp>
      <p:sp>
        <p:nvSpPr>
          <p:cNvPr id="1996807" name="Line 7"/>
          <p:cNvSpPr>
            <a:spLocks noChangeShapeType="1"/>
          </p:cNvSpPr>
          <p:nvPr/>
        </p:nvSpPr>
        <p:spPr bwMode="auto">
          <a:xfrm>
            <a:off x="4648200" y="3048000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6808" name="Line 8"/>
          <p:cNvSpPr>
            <a:spLocks noChangeShapeType="1"/>
          </p:cNvSpPr>
          <p:nvPr/>
        </p:nvSpPr>
        <p:spPr bwMode="auto">
          <a:xfrm flipV="1">
            <a:off x="2667000" y="2514600"/>
            <a:ext cx="19812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6809" name="Line 9"/>
          <p:cNvSpPr>
            <a:spLocks noChangeShapeType="1"/>
          </p:cNvSpPr>
          <p:nvPr/>
        </p:nvSpPr>
        <p:spPr bwMode="auto">
          <a:xfrm>
            <a:off x="4648200" y="2514600"/>
            <a:ext cx="20574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6811" name="Rectangle 11"/>
          <p:cNvSpPr>
            <a:spLocks noChangeArrowheads="1"/>
          </p:cNvSpPr>
          <p:nvPr/>
        </p:nvSpPr>
        <p:spPr bwMode="auto">
          <a:xfrm>
            <a:off x="3886200" y="2057400"/>
            <a:ext cx="1600200" cy="990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1996812" name="Line 12"/>
          <p:cNvSpPr>
            <a:spLocks noChangeShapeType="1"/>
          </p:cNvSpPr>
          <p:nvPr/>
        </p:nvSpPr>
        <p:spPr bwMode="auto">
          <a:xfrm>
            <a:off x="4267200" y="25146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90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F21F4C-F39B-4FA1-809A-1D5D3AC9E704}" type="slidenum">
              <a:rPr lang="en-US"/>
              <a:pPr/>
              <a:t>144</a:t>
            </a:fld>
            <a:endParaRPr lang="en-US"/>
          </a:p>
        </p:txBody>
      </p:sp>
      <p:sp>
        <p:nvSpPr>
          <p:cNvPr id="199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Sequence Node</a:t>
            </a:r>
            <a:br>
              <a:rPr lang="en-US" sz="4000"/>
            </a:br>
            <a:r>
              <a:rPr lang="en-US" sz="4000"/>
              <a:t>(each in order, unless fail)</a:t>
            </a:r>
          </a:p>
        </p:txBody>
      </p:sp>
      <p:sp>
        <p:nvSpPr>
          <p:cNvPr id="199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99876" name="Rectangle 4"/>
          <p:cNvSpPr>
            <a:spLocks noChangeArrowheads="1"/>
          </p:cNvSpPr>
          <p:nvPr/>
        </p:nvSpPr>
        <p:spPr bwMode="auto">
          <a:xfrm>
            <a:off x="1905000" y="4572000"/>
            <a:ext cx="1600200" cy="990600"/>
          </a:xfrm>
          <a:prstGeom prst="rect">
            <a:avLst/>
          </a:prstGeom>
          <a:solidFill>
            <a:srgbClr val="3366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Enemy</a:t>
            </a:r>
          </a:p>
          <a:p>
            <a:r>
              <a:rPr lang="en-US" sz="4000"/>
              <a:t>Visible?</a:t>
            </a:r>
          </a:p>
        </p:txBody>
      </p:sp>
      <p:sp>
        <p:nvSpPr>
          <p:cNvPr id="1999877" name="Rectangle 5"/>
          <p:cNvSpPr>
            <a:spLocks noChangeArrowheads="1"/>
          </p:cNvSpPr>
          <p:nvPr/>
        </p:nvSpPr>
        <p:spPr bwMode="auto">
          <a:xfrm>
            <a:off x="3886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Turn</a:t>
            </a:r>
          </a:p>
          <a:p>
            <a:r>
              <a:rPr lang="en-US" sz="4000"/>
              <a:t>away</a:t>
            </a:r>
          </a:p>
        </p:txBody>
      </p:sp>
      <p:sp>
        <p:nvSpPr>
          <p:cNvPr id="1999878" name="Rectangle 6"/>
          <p:cNvSpPr>
            <a:spLocks noChangeArrowheads="1"/>
          </p:cNvSpPr>
          <p:nvPr/>
        </p:nvSpPr>
        <p:spPr bwMode="auto">
          <a:xfrm>
            <a:off x="58674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Run</a:t>
            </a:r>
          </a:p>
          <a:p>
            <a:r>
              <a:rPr lang="en-US" sz="4000"/>
              <a:t>away</a:t>
            </a:r>
          </a:p>
        </p:txBody>
      </p:sp>
      <p:sp>
        <p:nvSpPr>
          <p:cNvPr id="1999879" name="Line 7"/>
          <p:cNvSpPr>
            <a:spLocks noChangeShapeType="1"/>
          </p:cNvSpPr>
          <p:nvPr/>
        </p:nvSpPr>
        <p:spPr bwMode="auto">
          <a:xfrm>
            <a:off x="4648200" y="3048000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9880" name="Line 8"/>
          <p:cNvSpPr>
            <a:spLocks noChangeShapeType="1"/>
          </p:cNvSpPr>
          <p:nvPr/>
        </p:nvSpPr>
        <p:spPr bwMode="auto">
          <a:xfrm flipV="1">
            <a:off x="2667000" y="2514600"/>
            <a:ext cx="19812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9881" name="Line 9"/>
          <p:cNvSpPr>
            <a:spLocks noChangeShapeType="1"/>
          </p:cNvSpPr>
          <p:nvPr/>
        </p:nvSpPr>
        <p:spPr bwMode="auto">
          <a:xfrm>
            <a:off x="4648200" y="2514600"/>
            <a:ext cx="20574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9882" name="Rectangle 10"/>
          <p:cNvSpPr>
            <a:spLocks noChangeArrowheads="1"/>
          </p:cNvSpPr>
          <p:nvPr/>
        </p:nvSpPr>
        <p:spPr bwMode="auto">
          <a:xfrm>
            <a:off x="3886200" y="2057400"/>
            <a:ext cx="1600200" cy="990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1999883" name="Line 11"/>
          <p:cNvSpPr>
            <a:spLocks noChangeShapeType="1"/>
          </p:cNvSpPr>
          <p:nvPr/>
        </p:nvSpPr>
        <p:spPr bwMode="auto">
          <a:xfrm>
            <a:off x="4267200" y="25146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9884" name="Text Box 12"/>
          <p:cNvSpPr txBox="1">
            <a:spLocks noChangeArrowheads="1"/>
          </p:cNvSpPr>
          <p:nvPr/>
        </p:nvSpPr>
        <p:spPr bwMode="auto">
          <a:xfrm>
            <a:off x="2133600" y="35052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</p:spTree>
    <p:extLst>
      <p:ext uri="{BB962C8B-B14F-4D97-AF65-F5344CB8AC3E}">
        <p14:creationId xmlns:p14="http://schemas.microsoft.com/office/powerpoint/2010/main" val="79387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2B2046-60B4-4C78-94A8-CB4C28EA1FDD}" type="slidenum">
              <a:rPr lang="en-US"/>
              <a:pPr/>
              <a:t>145</a:t>
            </a:fld>
            <a:endParaRPr lang="en-US"/>
          </a:p>
        </p:txBody>
      </p:sp>
      <p:sp>
        <p:nvSpPr>
          <p:cNvPr id="199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Sequence Node</a:t>
            </a:r>
            <a:br>
              <a:rPr lang="en-US" sz="4000"/>
            </a:br>
            <a:r>
              <a:rPr lang="en-US" sz="4000"/>
              <a:t>(each in order, unless fail)</a:t>
            </a:r>
          </a:p>
        </p:txBody>
      </p:sp>
      <p:sp>
        <p:nvSpPr>
          <p:cNvPr id="199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97828" name="Rectangle 4"/>
          <p:cNvSpPr>
            <a:spLocks noChangeArrowheads="1"/>
          </p:cNvSpPr>
          <p:nvPr/>
        </p:nvSpPr>
        <p:spPr bwMode="auto">
          <a:xfrm>
            <a:off x="1905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Enemy</a:t>
            </a:r>
          </a:p>
          <a:p>
            <a:r>
              <a:rPr lang="en-US" sz="4000"/>
              <a:t>Visible?</a:t>
            </a:r>
          </a:p>
        </p:txBody>
      </p:sp>
      <p:sp>
        <p:nvSpPr>
          <p:cNvPr id="1997829" name="Rectangle 5"/>
          <p:cNvSpPr>
            <a:spLocks noChangeArrowheads="1"/>
          </p:cNvSpPr>
          <p:nvPr/>
        </p:nvSpPr>
        <p:spPr bwMode="auto">
          <a:xfrm>
            <a:off x="3886200" y="4572000"/>
            <a:ext cx="1600200" cy="990600"/>
          </a:xfrm>
          <a:prstGeom prst="rect">
            <a:avLst/>
          </a:prstGeom>
          <a:solidFill>
            <a:srgbClr val="3366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Turn</a:t>
            </a:r>
          </a:p>
          <a:p>
            <a:r>
              <a:rPr lang="en-US" sz="4000"/>
              <a:t>away</a:t>
            </a:r>
          </a:p>
        </p:txBody>
      </p:sp>
      <p:sp>
        <p:nvSpPr>
          <p:cNvPr id="1997830" name="Rectangle 6"/>
          <p:cNvSpPr>
            <a:spLocks noChangeArrowheads="1"/>
          </p:cNvSpPr>
          <p:nvPr/>
        </p:nvSpPr>
        <p:spPr bwMode="auto">
          <a:xfrm>
            <a:off x="58674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Run</a:t>
            </a:r>
          </a:p>
          <a:p>
            <a:r>
              <a:rPr lang="en-US" sz="4000"/>
              <a:t>away</a:t>
            </a:r>
          </a:p>
        </p:txBody>
      </p:sp>
      <p:sp>
        <p:nvSpPr>
          <p:cNvPr id="1997831" name="Line 7"/>
          <p:cNvSpPr>
            <a:spLocks noChangeShapeType="1"/>
          </p:cNvSpPr>
          <p:nvPr/>
        </p:nvSpPr>
        <p:spPr bwMode="auto">
          <a:xfrm>
            <a:off x="4648200" y="3048000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7832" name="Line 8"/>
          <p:cNvSpPr>
            <a:spLocks noChangeShapeType="1"/>
          </p:cNvSpPr>
          <p:nvPr/>
        </p:nvSpPr>
        <p:spPr bwMode="auto">
          <a:xfrm flipV="1">
            <a:off x="2667000" y="2514600"/>
            <a:ext cx="19812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7833" name="Line 9"/>
          <p:cNvSpPr>
            <a:spLocks noChangeShapeType="1"/>
          </p:cNvSpPr>
          <p:nvPr/>
        </p:nvSpPr>
        <p:spPr bwMode="auto">
          <a:xfrm>
            <a:off x="4648200" y="2514600"/>
            <a:ext cx="20574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7834" name="Rectangle 10"/>
          <p:cNvSpPr>
            <a:spLocks noChangeArrowheads="1"/>
          </p:cNvSpPr>
          <p:nvPr/>
        </p:nvSpPr>
        <p:spPr bwMode="auto">
          <a:xfrm>
            <a:off x="3886200" y="2057400"/>
            <a:ext cx="1600200" cy="990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1997835" name="Line 11"/>
          <p:cNvSpPr>
            <a:spLocks noChangeShapeType="1"/>
          </p:cNvSpPr>
          <p:nvPr/>
        </p:nvSpPr>
        <p:spPr bwMode="auto">
          <a:xfrm>
            <a:off x="4267200" y="25146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7836" name="Text Box 12"/>
          <p:cNvSpPr txBox="1">
            <a:spLocks noChangeArrowheads="1"/>
          </p:cNvSpPr>
          <p:nvPr/>
        </p:nvSpPr>
        <p:spPr bwMode="auto">
          <a:xfrm>
            <a:off x="2590800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1997837" name="Text Box 13"/>
          <p:cNvSpPr txBox="1">
            <a:spLocks noChangeArrowheads="1"/>
          </p:cNvSpPr>
          <p:nvPr/>
        </p:nvSpPr>
        <p:spPr bwMode="auto">
          <a:xfrm>
            <a:off x="3886200" y="35052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</p:spTree>
    <p:extLst>
      <p:ext uri="{BB962C8B-B14F-4D97-AF65-F5344CB8AC3E}">
        <p14:creationId xmlns:p14="http://schemas.microsoft.com/office/powerpoint/2010/main" val="364014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68A6AC-D097-4D87-AD90-D03E8F14C030}" type="slidenum">
              <a:rPr lang="en-US"/>
              <a:pPr/>
              <a:t>146</a:t>
            </a:fld>
            <a:endParaRPr lang="en-US"/>
          </a:p>
        </p:txBody>
      </p:sp>
      <p:sp>
        <p:nvSpPr>
          <p:cNvPr id="199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Sequence Node</a:t>
            </a:r>
            <a:br>
              <a:rPr lang="en-US" sz="4000"/>
            </a:br>
            <a:r>
              <a:rPr lang="en-US" sz="4000"/>
              <a:t>(each in order, unless fail)</a:t>
            </a:r>
          </a:p>
        </p:txBody>
      </p:sp>
      <p:sp>
        <p:nvSpPr>
          <p:cNvPr id="199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98852" name="Rectangle 4"/>
          <p:cNvSpPr>
            <a:spLocks noChangeArrowheads="1"/>
          </p:cNvSpPr>
          <p:nvPr/>
        </p:nvSpPr>
        <p:spPr bwMode="auto">
          <a:xfrm>
            <a:off x="1905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Enemy</a:t>
            </a:r>
          </a:p>
          <a:p>
            <a:r>
              <a:rPr lang="en-US" sz="4000"/>
              <a:t>Visible?</a:t>
            </a:r>
          </a:p>
        </p:txBody>
      </p:sp>
      <p:sp>
        <p:nvSpPr>
          <p:cNvPr id="1998853" name="Rectangle 5"/>
          <p:cNvSpPr>
            <a:spLocks noChangeArrowheads="1"/>
          </p:cNvSpPr>
          <p:nvPr/>
        </p:nvSpPr>
        <p:spPr bwMode="auto">
          <a:xfrm>
            <a:off x="3886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Turn</a:t>
            </a:r>
          </a:p>
          <a:p>
            <a:r>
              <a:rPr lang="en-US" sz="4000"/>
              <a:t>away</a:t>
            </a:r>
          </a:p>
        </p:txBody>
      </p:sp>
      <p:sp>
        <p:nvSpPr>
          <p:cNvPr id="1998854" name="Rectangle 6"/>
          <p:cNvSpPr>
            <a:spLocks noChangeArrowheads="1"/>
          </p:cNvSpPr>
          <p:nvPr/>
        </p:nvSpPr>
        <p:spPr bwMode="auto">
          <a:xfrm>
            <a:off x="5867400" y="4572000"/>
            <a:ext cx="1600200" cy="990600"/>
          </a:xfrm>
          <a:prstGeom prst="rect">
            <a:avLst/>
          </a:prstGeom>
          <a:solidFill>
            <a:srgbClr val="3366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Run</a:t>
            </a:r>
          </a:p>
          <a:p>
            <a:r>
              <a:rPr lang="en-US" sz="4000"/>
              <a:t>away</a:t>
            </a:r>
          </a:p>
        </p:txBody>
      </p:sp>
      <p:sp>
        <p:nvSpPr>
          <p:cNvPr id="1998855" name="Line 7"/>
          <p:cNvSpPr>
            <a:spLocks noChangeShapeType="1"/>
          </p:cNvSpPr>
          <p:nvPr/>
        </p:nvSpPr>
        <p:spPr bwMode="auto">
          <a:xfrm>
            <a:off x="4648200" y="3048000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8856" name="Line 8"/>
          <p:cNvSpPr>
            <a:spLocks noChangeShapeType="1"/>
          </p:cNvSpPr>
          <p:nvPr/>
        </p:nvSpPr>
        <p:spPr bwMode="auto">
          <a:xfrm flipV="1">
            <a:off x="2667000" y="2514600"/>
            <a:ext cx="19812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8857" name="Line 9"/>
          <p:cNvSpPr>
            <a:spLocks noChangeShapeType="1"/>
          </p:cNvSpPr>
          <p:nvPr/>
        </p:nvSpPr>
        <p:spPr bwMode="auto">
          <a:xfrm>
            <a:off x="4648200" y="2514600"/>
            <a:ext cx="20574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8858" name="Rectangle 10"/>
          <p:cNvSpPr>
            <a:spLocks noChangeArrowheads="1"/>
          </p:cNvSpPr>
          <p:nvPr/>
        </p:nvSpPr>
        <p:spPr bwMode="auto">
          <a:xfrm>
            <a:off x="3886200" y="2057400"/>
            <a:ext cx="1600200" cy="990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1998859" name="Line 11"/>
          <p:cNvSpPr>
            <a:spLocks noChangeShapeType="1"/>
          </p:cNvSpPr>
          <p:nvPr/>
        </p:nvSpPr>
        <p:spPr bwMode="auto">
          <a:xfrm>
            <a:off x="4267200" y="25146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98860" name="Text Box 12"/>
          <p:cNvSpPr txBox="1">
            <a:spLocks noChangeArrowheads="1"/>
          </p:cNvSpPr>
          <p:nvPr/>
        </p:nvSpPr>
        <p:spPr bwMode="auto">
          <a:xfrm>
            <a:off x="2590800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1998861" name="Text Box 13"/>
          <p:cNvSpPr txBox="1">
            <a:spLocks noChangeArrowheads="1"/>
          </p:cNvSpPr>
          <p:nvPr/>
        </p:nvSpPr>
        <p:spPr bwMode="auto">
          <a:xfrm>
            <a:off x="3781425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1998862" name="Text Box 14"/>
          <p:cNvSpPr txBox="1">
            <a:spLocks noChangeArrowheads="1"/>
          </p:cNvSpPr>
          <p:nvPr/>
        </p:nvSpPr>
        <p:spPr bwMode="auto">
          <a:xfrm>
            <a:off x="5783263" y="3505200"/>
            <a:ext cx="14557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</p:spTree>
    <p:extLst>
      <p:ext uri="{BB962C8B-B14F-4D97-AF65-F5344CB8AC3E}">
        <p14:creationId xmlns:p14="http://schemas.microsoft.com/office/powerpoint/2010/main" val="74199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EC925C-317C-4A01-8FCA-3F188A97ED8D}" type="slidenum">
              <a:rPr lang="en-US"/>
              <a:pPr/>
              <a:t>147</a:t>
            </a:fld>
            <a:endParaRPr lang="en-US"/>
          </a:p>
        </p:txBody>
      </p:sp>
      <p:sp>
        <p:nvSpPr>
          <p:cNvPr id="201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Sequence Node</a:t>
            </a:r>
            <a:br>
              <a:rPr lang="en-US" sz="4000"/>
            </a:br>
            <a:r>
              <a:rPr lang="en-US" sz="4000"/>
              <a:t>(each in order, unless fail)</a:t>
            </a:r>
          </a:p>
        </p:txBody>
      </p:sp>
      <p:sp>
        <p:nvSpPr>
          <p:cNvPr id="201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12164" name="Rectangle 4"/>
          <p:cNvSpPr>
            <a:spLocks noChangeArrowheads="1"/>
          </p:cNvSpPr>
          <p:nvPr/>
        </p:nvSpPr>
        <p:spPr bwMode="auto">
          <a:xfrm>
            <a:off x="1905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Enemy</a:t>
            </a:r>
          </a:p>
          <a:p>
            <a:r>
              <a:rPr lang="en-US" sz="4000"/>
              <a:t>Visible?</a:t>
            </a:r>
          </a:p>
        </p:txBody>
      </p:sp>
      <p:sp>
        <p:nvSpPr>
          <p:cNvPr id="2012165" name="Rectangle 5"/>
          <p:cNvSpPr>
            <a:spLocks noChangeArrowheads="1"/>
          </p:cNvSpPr>
          <p:nvPr/>
        </p:nvSpPr>
        <p:spPr bwMode="auto">
          <a:xfrm>
            <a:off x="3886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Turn</a:t>
            </a:r>
          </a:p>
          <a:p>
            <a:r>
              <a:rPr lang="en-US" sz="4000"/>
              <a:t>away</a:t>
            </a:r>
          </a:p>
        </p:txBody>
      </p:sp>
      <p:sp>
        <p:nvSpPr>
          <p:cNvPr id="2012166" name="Rectangle 6"/>
          <p:cNvSpPr>
            <a:spLocks noChangeArrowheads="1"/>
          </p:cNvSpPr>
          <p:nvPr/>
        </p:nvSpPr>
        <p:spPr bwMode="auto">
          <a:xfrm>
            <a:off x="5867400" y="4572000"/>
            <a:ext cx="1600200" cy="990600"/>
          </a:xfrm>
          <a:prstGeom prst="rect">
            <a:avLst/>
          </a:prstGeom>
          <a:solidFill>
            <a:srgbClr val="3366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Run</a:t>
            </a:r>
          </a:p>
          <a:p>
            <a:r>
              <a:rPr lang="en-US" sz="4000"/>
              <a:t>away</a:t>
            </a:r>
          </a:p>
        </p:txBody>
      </p:sp>
      <p:sp>
        <p:nvSpPr>
          <p:cNvPr id="2012167" name="Line 7"/>
          <p:cNvSpPr>
            <a:spLocks noChangeShapeType="1"/>
          </p:cNvSpPr>
          <p:nvPr/>
        </p:nvSpPr>
        <p:spPr bwMode="auto">
          <a:xfrm>
            <a:off x="4648200" y="3048000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2168" name="Line 8"/>
          <p:cNvSpPr>
            <a:spLocks noChangeShapeType="1"/>
          </p:cNvSpPr>
          <p:nvPr/>
        </p:nvSpPr>
        <p:spPr bwMode="auto">
          <a:xfrm flipV="1">
            <a:off x="2667000" y="2514600"/>
            <a:ext cx="19812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2169" name="Line 9"/>
          <p:cNvSpPr>
            <a:spLocks noChangeShapeType="1"/>
          </p:cNvSpPr>
          <p:nvPr/>
        </p:nvSpPr>
        <p:spPr bwMode="auto">
          <a:xfrm>
            <a:off x="4648200" y="2514600"/>
            <a:ext cx="20574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2170" name="Rectangle 10"/>
          <p:cNvSpPr>
            <a:spLocks noChangeArrowheads="1"/>
          </p:cNvSpPr>
          <p:nvPr/>
        </p:nvSpPr>
        <p:spPr bwMode="auto">
          <a:xfrm>
            <a:off x="3886200" y="2057400"/>
            <a:ext cx="1600200" cy="990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12171" name="Line 11"/>
          <p:cNvSpPr>
            <a:spLocks noChangeShapeType="1"/>
          </p:cNvSpPr>
          <p:nvPr/>
        </p:nvSpPr>
        <p:spPr bwMode="auto">
          <a:xfrm>
            <a:off x="4267200" y="25146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2172" name="Text Box 12"/>
          <p:cNvSpPr txBox="1">
            <a:spLocks noChangeArrowheads="1"/>
          </p:cNvSpPr>
          <p:nvPr/>
        </p:nvSpPr>
        <p:spPr bwMode="auto">
          <a:xfrm>
            <a:off x="2590800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2012173" name="Text Box 13"/>
          <p:cNvSpPr txBox="1">
            <a:spLocks noChangeArrowheads="1"/>
          </p:cNvSpPr>
          <p:nvPr/>
        </p:nvSpPr>
        <p:spPr bwMode="auto">
          <a:xfrm>
            <a:off x="3781425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2012174" name="Text Box 14"/>
          <p:cNvSpPr txBox="1">
            <a:spLocks noChangeArrowheads="1"/>
          </p:cNvSpPr>
          <p:nvPr/>
        </p:nvSpPr>
        <p:spPr bwMode="auto">
          <a:xfrm>
            <a:off x="5867400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</p:spTree>
    <p:extLst>
      <p:ext uri="{BB962C8B-B14F-4D97-AF65-F5344CB8AC3E}">
        <p14:creationId xmlns:p14="http://schemas.microsoft.com/office/powerpoint/2010/main" val="373414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E64DA2-1D4D-4C4C-B390-0159FF3662C4}" type="slidenum">
              <a:rPr lang="en-US"/>
              <a:pPr/>
              <a:t>148</a:t>
            </a:fld>
            <a:endParaRPr lang="en-US"/>
          </a:p>
        </p:txBody>
      </p:sp>
      <p:sp>
        <p:nvSpPr>
          <p:cNvPr id="201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Sequence Node</a:t>
            </a:r>
            <a:br>
              <a:rPr lang="en-US" sz="4000"/>
            </a:br>
            <a:r>
              <a:rPr lang="en-US" sz="4000"/>
              <a:t>(each in order, unless fail)</a:t>
            </a:r>
          </a:p>
        </p:txBody>
      </p:sp>
      <p:sp>
        <p:nvSpPr>
          <p:cNvPr id="201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13188" name="Rectangle 4"/>
          <p:cNvSpPr>
            <a:spLocks noChangeArrowheads="1"/>
          </p:cNvSpPr>
          <p:nvPr/>
        </p:nvSpPr>
        <p:spPr bwMode="auto">
          <a:xfrm>
            <a:off x="1905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Enemy</a:t>
            </a:r>
          </a:p>
          <a:p>
            <a:r>
              <a:rPr lang="en-US" sz="4000"/>
              <a:t>Visible?</a:t>
            </a:r>
          </a:p>
        </p:txBody>
      </p:sp>
      <p:sp>
        <p:nvSpPr>
          <p:cNvPr id="2013189" name="Rectangle 5"/>
          <p:cNvSpPr>
            <a:spLocks noChangeArrowheads="1"/>
          </p:cNvSpPr>
          <p:nvPr/>
        </p:nvSpPr>
        <p:spPr bwMode="auto">
          <a:xfrm>
            <a:off x="3886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Turn</a:t>
            </a:r>
          </a:p>
          <a:p>
            <a:r>
              <a:rPr lang="en-US" sz="4000"/>
              <a:t>away</a:t>
            </a:r>
          </a:p>
        </p:txBody>
      </p:sp>
      <p:sp>
        <p:nvSpPr>
          <p:cNvPr id="2013190" name="Rectangle 6"/>
          <p:cNvSpPr>
            <a:spLocks noChangeArrowheads="1"/>
          </p:cNvSpPr>
          <p:nvPr/>
        </p:nvSpPr>
        <p:spPr bwMode="auto">
          <a:xfrm>
            <a:off x="5867400" y="4572000"/>
            <a:ext cx="1600200" cy="990600"/>
          </a:xfrm>
          <a:prstGeom prst="rect">
            <a:avLst/>
          </a:prstGeom>
          <a:solidFill>
            <a:srgbClr val="3366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Run</a:t>
            </a:r>
          </a:p>
          <a:p>
            <a:r>
              <a:rPr lang="en-US" sz="4000"/>
              <a:t>away</a:t>
            </a:r>
          </a:p>
        </p:txBody>
      </p:sp>
      <p:sp>
        <p:nvSpPr>
          <p:cNvPr id="2013191" name="Line 7"/>
          <p:cNvSpPr>
            <a:spLocks noChangeShapeType="1"/>
          </p:cNvSpPr>
          <p:nvPr/>
        </p:nvSpPr>
        <p:spPr bwMode="auto">
          <a:xfrm>
            <a:off x="4648200" y="3048000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3192" name="Line 8"/>
          <p:cNvSpPr>
            <a:spLocks noChangeShapeType="1"/>
          </p:cNvSpPr>
          <p:nvPr/>
        </p:nvSpPr>
        <p:spPr bwMode="auto">
          <a:xfrm flipV="1">
            <a:off x="2667000" y="2514600"/>
            <a:ext cx="19812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3193" name="Line 9"/>
          <p:cNvSpPr>
            <a:spLocks noChangeShapeType="1"/>
          </p:cNvSpPr>
          <p:nvPr/>
        </p:nvSpPr>
        <p:spPr bwMode="auto">
          <a:xfrm>
            <a:off x="4648200" y="2514600"/>
            <a:ext cx="20574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3194" name="Rectangle 10"/>
          <p:cNvSpPr>
            <a:spLocks noChangeArrowheads="1"/>
          </p:cNvSpPr>
          <p:nvPr/>
        </p:nvSpPr>
        <p:spPr bwMode="auto">
          <a:xfrm>
            <a:off x="3886200" y="2057400"/>
            <a:ext cx="1600200" cy="990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13195" name="Line 11"/>
          <p:cNvSpPr>
            <a:spLocks noChangeShapeType="1"/>
          </p:cNvSpPr>
          <p:nvPr/>
        </p:nvSpPr>
        <p:spPr bwMode="auto">
          <a:xfrm>
            <a:off x="4267200" y="25146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3196" name="Text Box 12"/>
          <p:cNvSpPr txBox="1">
            <a:spLocks noChangeArrowheads="1"/>
          </p:cNvSpPr>
          <p:nvPr/>
        </p:nvSpPr>
        <p:spPr bwMode="auto">
          <a:xfrm>
            <a:off x="2590800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2013197" name="Text Box 13"/>
          <p:cNvSpPr txBox="1">
            <a:spLocks noChangeArrowheads="1"/>
          </p:cNvSpPr>
          <p:nvPr/>
        </p:nvSpPr>
        <p:spPr bwMode="auto">
          <a:xfrm>
            <a:off x="3781425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2013198" name="Text Box 14"/>
          <p:cNvSpPr txBox="1">
            <a:spLocks noChangeArrowheads="1"/>
          </p:cNvSpPr>
          <p:nvPr/>
        </p:nvSpPr>
        <p:spPr bwMode="auto">
          <a:xfrm>
            <a:off x="5867400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2013199" name="Text Box 15"/>
          <p:cNvSpPr txBox="1">
            <a:spLocks noChangeArrowheads="1"/>
          </p:cNvSpPr>
          <p:nvPr/>
        </p:nvSpPr>
        <p:spPr bwMode="auto">
          <a:xfrm>
            <a:off x="3886200" y="1524000"/>
            <a:ext cx="1597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aseline="0"/>
              <a:t>Succeed!</a:t>
            </a:r>
          </a:p>
        </p:txBody>
      </p:sp>
    </p:spTree>
    <p:extLst>
      <p:ext uri="{BB962C8B-B14F-4D97-AF65-F5344CB8AC3E}">
        <p14:creationId xmlns:p14="http://schemas.microsoft.com/office/powerpoint/2010/main" val="253736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7D43AF1-3FA8-4077-BA50-0CEA8D1FA1E7}" type="slidenum">
              <a:rPr lang="en-US"/>
              <a:pPr/>
              <a:t>149</a:t>
            </a:fld>
            <a:endParaRPr lang="en-US"/>
          </a:p>
        </p:txBody>
      </p:sp>
      <p:sp>
        <p:nvSpPr>
          <p:cNvPr id="201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Sequence Node</a:t>
            </a:r>
            <a:br>
              <a:rPr lang="en-US" sz="4000"/>
            </a:br>
            <a:r>
              <a:rPr lang="en-US" sz="4000"/>
              <a:t>(each in order, unless fail)</a:t>
            </a:r>
          </a:p>
        </p:txBody>
      </p:sp>
      <p:sp>
        <p:nvSpPr>
          <p:cNvPr id="201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10116" name="Rectangle 4"/>
          <p:cNvSpPr>
            <a:spLocks noChangeArrowheads="1"/>
          </p:cNvSpPr>
          <p:nvPr/>
        </p:nvSpPr>
        <p:spPr bwMode="auto">
          <a:xfrm>
            <a:off x="1905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Enemy</a:t>
            </a:r>
          </a:p>
          <a:p>
            <a:r>
              <a:rPr lang="en-US" sz="4000"/>
              <a:t>Visible?</a:t>
            </a:r>
          </a:p>
        </p:txBody>
      </p:sp>
      <p:sp>
        <p:nvSpPr>
          <p:cNvPr id="2010117" name="Rectangle 5"/>
          <p:cNvSpPr>
            <a:spLocks noChangeArrowheads="1"/>
          </p:cNvSpPr>
          <p:nvPr/>
        </p:nvSpPr>
        <p:spPr bwMode="auto">
          <a:xfrm>
            <a:off x="3886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Turn</a:t>
            </a:r>
          </a:p>
          <a:p>
            <a:r>
              <a:rPr lang="en-US" sz="4000"/>
              <a:t>away</a:t>
            </a:r>
          </a:p>
        </p:txBody>
      </p:sp>
      <p:sp>
        <p:nvSpPr>
          <p:cNvPr id="2010118" name="Rectangle 6"/>
          <p:cNvSpPr>
            <a:spLocks noChangeArrowheads="1"/>
          </p:cNvSpPr>
          <p:nvPr/>
        </p:nvSpPr>
        <p:spPr bwMode="auto">
          <a:xfrm>
            <a:off x="5867400" y="4572000"/>
            <a:ext cx="1600200" cy="990600"/>
          </a:xfrm>
          <a:prstGeom prst="rect">
            <a:avLst/>
          </a:prstGeom>
          <a:solidFill>
            <a:srgbClr val="3366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Run</a:t>
            </a:r>
          </a:p>
          <a:p>
            <a:r>
              <a:rPr lang="en-US" sz="4000"/>
              <a:t>away</a:t>
            </a:r>
          </a:p>
        </p:txBody>
      </p:sp>
      <p:sp>
        <p:nvSpPr>
          <p:cNvPr id="2010119" name="Line 7"/>
          <p:cNvSpPr>
            <a:spLocks noChangeShapeType="1"/>
          </p:cNvSpPr>
          <p:nvPr/>
        </p:nvSpPr>
        <p:spPr bwMode="auto">
          <a:xfrm>
            <a:off x="4648200" y="3048000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0120" name="Line 8"/>
          <p:cNvSpPr>
            <a:spLocks noChangeShapeType="1"/>
          </p:cNvSpPr>
          <p:nvPr/>
        </p:nvSpPr>
        <p:spPr bwMode="auto">
          <a:xfrm flipV="1">
            <a:off x="2667000" y="2514600"/>
            <a:ext cx="19812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0121" name="Line 9"/>
          <p:cNvSpPr>
            <a:spLocks noChangeShapeType="1"/>
          </p:cNvSpPr>
          <p:nvPr/>
        </p:nvSpPr>
        <p:spPr bwMode="auto">
          <a:xfrm>
            <a:off x="4648200" y="2514600"/>
            <a:ext cx="20574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0122" name="Rectangle 10"/>
          <p:cNvSpPr>
            <a:spLocks noChangeArrowheads="1"/>
          </p:cNvSpPr>
          <p:nvPr/>
        </p:nvSpPr>
        <p:spPr bwMode="auto">
          <a:xfrm>
            <a:off x="3886200" y="2057400"/>
            <a:ext cx="1600200" cy="990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10123" name="Line 11"/>
          <p:cNvSpPr>
            <a:spLocks noChangeShapeType="1"/>
          </p:cNvSpPr>
          <p:nvPr/>
        </p:nvSpPr>
        <p:spPr bwMode="auto">
          <a:xfrm>
            <a:off x="4267200" y="25146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0124" name="Text Box 12"/>
          <p:cNvSpPr txBox="1">
            <a:spLocks noChangeArrowheads="1"/>
          </p:cNvSpPr>
          <p:nvPr/>
        </p:nvSpPr>
        <p:spPr bwMode="auto">
          <a:xfrm>
            <a:off x="2590800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2010125" name="Text Box 13"/>
          <p:cNvSpPr txBox="1">
            <a:spLocks noChangeArrowheads="1"/>
          </p:cNvSpPr>
          <p:nvPr/>
        </p:nvSpPr>
        <p:spPr bwMode="auto">
          <a:xfrm>
            <a:off x="3781425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2010126" name="Text Box 14"/>
          <p:cNvSpPr txBox="1">
            <a:spLocks noChangeArrowheads="1"/>
          </p:cNvSpPr>
          <p:nvPr/>
        </p:nvSpPr>
        <p:spPr bwMode="auto">
          <a:xfrm>
            <a:off x="5867400" y="3505200"/>
            <a:ext cx="4524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Fail</a:t>
            </a:r>
          </a:p>
        </p:txBody>
      </p:sp>
    </p:spTree>
    <p:extLst>
      <p:ext uri="{BB962C8B-B14F-4D97-AF65-F5344CB8AC3E}">
        <p14:creationId xmlns:p14="http://schemas.microsoft.com/office/powerpoint/2010/main" val="319330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Queued State Machines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Fight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338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err="1" smtClean="0">
                <a:solidFill>
                  <a:prstClr val="white"/>
                </a:solidFill>
              </a:rPr>
              <a:t>Goto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33800" y="57308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Build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cxnSp>
        <p:nvCxnSpPr>
          <p:cNvPr id="14" name="Straight Arrow Connector 13"/>
          <p:cNvCxnSpPr>
            <a:stCxn id="11" idx="2"/>
            <a:endCxn id="12" idx="0"/>
          </p:cNvCxnSpPr>
          <p:nvPr/>
        </p:nvCxnSpPr>
        <p:spPr>
          <a:xfrm>
            <a:off x="44196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2" idx="2"/>
            <a:endCxn id="13" idx="0"/>
          </p:cNvCxnSpPr>
          <p:nvPr/>
        </p:nvCxnSpPr>
        <p:spPr>
          <a:xfrm>
            <a:off x="4419600" y="5426044"/>
            <a:ext cx="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3200" y="3549134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64652" y="47683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Inactive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64652" y="59875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Inactive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37854" y="3863876"/>
            <a:ext cx="19111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Planned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Sequence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Of Actions</a:t>
            </a:r>
            <a:endParaRPr lang="en-US" sz="32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647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7B24463-DE88-402F-BBFD-5A5E09BD02FC}" type="slidenum">
              <a:rPr lang="en-US"/>
              <a:pPr/>
              <a:t>150</a:t>
            </a:fld>
            <a:endParaRPr lang="en-US"/>
          </a:p>
        </p:txBody>
      </p:sp>
      <p:sp>
        <p:nvSpPr>
          <p:cNvPr id="201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Sequence Node</a:t>
            </a:r>
            <a:br>
              <a:rPr lang="en-US" sz="4000"/>
            </a:br>
            <a:r>
              <a:rPr lang="en-US" sz="4000"/>
              <a:t>(each in order, unless fail)</a:t>
            </a:r>
          </a:p>
        </p:txBody>
      </p:sp>
      <p:sp>
        <p:nvSpPr>
          <p:cNvPr id="201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11140" name="Rectangle 4"/>
          <p:cNvSpPr>
            <a:spLocks noChangeArrowheads="1"/>
          </p:cNvSpPr>
          <p:nvPr/>
        </p:nvSpPr>
        <p:spPr bwMode="auto">
          <a:xfrm>
            <a:off x="1905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Enemy</a:t>
            </a:r>
          </a:p>
          <a:p>
            <a:r>
              <a:rPr lang="en-US" sz="4000"/>
              <a:t>Visible?</a:t>
            </a:r>
          </a:p>
        </p:txBody>
      </p:sp>
      <p:sp>
        <p:nvSpPr>
          <p:cNvPr id="2011141" name="Rectangle 5"/>
          <p:cNvSpPr>
            <a:spLocks noChangeArrowheads="1"/>
          </p:cNvSpPr>
          <p:nvPr/>
        </p:nvSpPr>
        <p:spPr bwMode="auto">
          <a:xfrm>
            <a:off x="3886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Turn</a:t>
            </a:r>
          </a:p>
          <a:p>
            <a:r>
              <a:rPr lang="en-US" sz="4000"/>
              <a:t>away</a:t>
            </a:r>
          </a:p>
        </p:txBody>
      </p:sp>
      <p:sp>
        <p:nvSpPr>
          <p:cNvPr id="2011142" name="Rectangle 6"/>
          <p:cNvSpPr>
            <a:spLocks noChangeArrowheads="1"/>
          </p:cNvSpPr>
          <p:nvPr/>
        </p:nvSpPr>
        <p:spPr bwMode="auto">
          <a:xfrm>
            <a:off x="5867400" y="4572000"/>
            <a:ext cx="1600200" cy="990600"/>
          </a:xfrm>
          <a:prstGeom prst="rect">
            <a:avLst/>
          </a:prstGeom>
          <a:solidFill>
            <a:srgbClr val="3366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Run</a:t>
            </a:r>
          </a:p>
          <a:p>
            <a:r>
              <a:rPr lang="en-US" sz="4000"/>
              <a:t>away</a:t>
            </a:r>
          </a:p>
        </p:txBody>
      </p:sp>
      <p:sp>
        <p:nvSpPr>
          <p:cNvPr id="2011143" name="Line 7"/>
          <p:cNvSpPr>
            <a:spLocks noChangeShapeType="1"/>
          </p:cNvSpPr>
          <p:nvPr/>
        </p:nvSpPr>
        <p:spPr bwMode="auto">
          <a:xfrm>
            <a:off x="4648200" y="3048000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1144" name="Line 8"/>
          <p:cNvSpPr>
            <a:spLocks noChangeShapeType="1"/>
          </p:cNvSpPr>
          <p:nvPr/>
        </p:nvSpPr>
        <p:spPr bwMode="auto">
          <a:xfrm flipV="1">
            <a:off x="2667000" y="2514600"/>
            <a:ext cx="19812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1145" name="Line 9"/>
          <p:cNvSpPr>
            <a:spLocks noChangeShapeType="1"/>
          </p:cNvSpPr>
          <p:nvPr/>
        </p:nvSpPr>
        <p:spPr bwMode="auto">
          <a:xfrm>
            <a:off x="4648200" y="2514600"/>
            <a:ext cx="20574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1146" name="Rectangle 10"/>
          <p:cNvSpPr>
            <a:spLocks noChangeArrowheads="1"/>
          </p:cNvSpPr>
          <p:nvPr/>
        </p:nvSpPr>
        <p:spPr bwMode="auto">
          <a:xfrm>
            <a:off x="3886200" y="2057400"/>
            <a:ext cx="1600200" cy="990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11147" name="Line 11"/>
          <p:cNvSpPr>
            <a:spLocks noChangeShapeType="1"/>
          </p:cNvSpPr>
          <p:nvPr/>
        </p:nvSpPr>
        <p:spPr bwMode="auto">
          <a:xfrm>
            <a:off x="4267200" y="25146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11148" name="Text Box 12"/>
          <p:cNvSpPr txBox="1">
            <a:spLocks noChangeArrowheads="1"/>
          </p:cNvSpPr>
          <p:nvPr/>
        </p:nvSpPr>
        <p:spPr bwMode="auto">
          <a:xfrm>
            <a:off x="2590800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2011149" name="Text Box 13"/>
          <p:cNvSpPr txBox="1">
            <a:spLocks noChangeArrowheads="1"/>
          </p:cNvSpPr>
          <p:nvPr/>
        </p:nvSpPr>
        <p:spPr bwMode="auto">
          <a:xfrm>
            <a:off x="3781425" y="35052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Succeed!</a:t>
            </a:r>
          </a:p>
        </p:txBody>
      </p:sp>
      <p:sp>
        <p:nvSpPr>
          <p:cNvPr id="2011150" name="Text Box 14"/>
          <p:cNvSpPr txBox="1">
            <a:spLocks noChangeArrowheads="1"/>
          </p:cNvSpPr>
          <p:nvPr/>
        </p:nvSpPr>
        <p:spPr bwMode="auto">
          <a:xfrm>
            <a:off x="5867400" y="3505200"/>
            <a:ext cx="4524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Fail</a:t>
            </a:r>
          </a:p>
        </p:txBody>
      </p:sp>
      <p:sp>
        <p:nvSpPr>
          <p:cNvPr id="2011151" name="Text Box 15"/>
          <p:cNvSpPr txBox="1">
            <a:spLocks noChangeArrowheads="1"/>
          </p:cNvSpPr>
          <p:nvPr/>
        </p:nvSpPr>
        <p:spPr bwMode="auto">
          <a:xfrm rot="-719790">
            <a:off x="3276600" y="1752600"/>
            <a:ext cx="286543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0" b="1" baseline="0">
                <a:solidFill>
                  <a:schemeClr val="hlink"/>
                </a:solidFill>
              </a:rPr>
              <a:t>Fail!</a:t>
            </a:r>
          </a:p>
        </p:txBody>
      </p:sp>
    </p:spTree>
    <p:extLst>
      <p:ext uri="{BB962C8B-B14F-4D97-AF65-F5344CB8AC3E}">
        <p14:creationId xmlns:p14="http://schemas.microsoft.com/office/powerpoint/2010/main" val="298842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39B24A-659E-4393-A645-1AFDA26A9D0C}" type="slidenum">
              <a:rPr lang="en-US"/>
              <a:pPr/>
              <a:t>151</a:t>
            </a:fld>
            <a:endParaRPr lang="en-US"/>
          </a:p>
        </p:txBody>
      </p:sp>
      <p:sp>
        <p:nvSpPr>
          <p:cNvPr id="2001928" name="Line 8"/>
          <p:cNvSpPr>
            <a:spLocks noChangeShapeType="1"/>
          </p:cNvSpPr>
          <p:nvPr/>
        </p:nvSpPr>
        <p:spPr bwMode="auto">
          <a:xfrm flipV="1">
            <a:off x="3124200" y="2514600"/>
            <a:ext cx="15240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29" name="Line 9"/>
          <p:cNvSpPr>
            <a:spLocks noChangeShapeType="1"/>
          </p:cNvSpPr>
          <p:nvPr/>
        </p:nvSpPr>
        <p:spPr bwMode="auto">
          <a:xfrm>
            <a:off x="4648200" y="2514600"/>
            <a:ext cx="14478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45" name="Oval 25"/>
          <p:cNvSpPr>
            <a:spLocks noChangeArrowheads="1"/>
          </p:cNvSpPr>
          <p:nvPr/>
        </p:nvSpPr>
        <p:spPr bwMode="auto">
          <a:xfrm>
            <a:off x="4038600" y="1905000"/>
            <a:ext cx="1219200" cy="1219200"/>
          </a:xfrm>
          <a:prstGeom prst="ellipse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400"/>
          </a:p>
          <a:p>
            <a:endParaRPr lang="en-US" sz="7200"/>
          </a:p>
        </p:txBody>
      </p:sp>
      <p:sp>
        <p:nvSpPr>
          <p:cNvPr id="200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Nondeterministic Sequence Node</a:t>
            </a:r>
            <a:br>
              <a:rPr lang="en-US" sz="4000"/>
            </a:br>
            <a:r>
              <a:rPr lang="en-US" sz="3200"/>
              <a:t>(random until all executed, unless fail)</a:t>
            </a:r>
          </a:p>
        </p:txBody>
      </p:sp>
      <p:sp>
        <p:nvSpPr>
          <p:cNvPr id="2001924" name="Rectangle 4"/>
          <p:cNvSpPr>
            <a:spLocks noChangeArrowheads="1"/>
          </p:cNvSpPr>
          <p:nvPr/>
        </p:nvSpPr>
        <p:spPr bwMode="auto">
          <a:xfrm>
            <a:off x="2362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Get</a:t>
            </a:r>
          </a:p>
          <a:p>
            <a:r>
              <a:rPr lang="en-US" sz="4000"/>
              <a:t>matches</a:t>
            </a:r>
          </a:p>
        </p:txBody>
      </p:sp>
      <p:sp>
        <p:nvSpPr>
          <p:cNvPr id="2001926" name="Rectangle 6"/>
          <p:cNvSpPr>
            <a:spLocks noChangeArrowheads="1"/>
          </p:cNvSpPr>
          <p:nvPr/>
        </p:nvSpPr>
        <p:spPr bwMode="auto">
          <a:xfrm>
            <a:off x="5334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Get</a:t>
            </a:r>
          </a:p>
          <a:p>
            <a:r>
              <a:rPr lang="en-US" sz="4000"/>
              <a:t>gasoline</a:t>
            </a:r>
          </a:p>
        </p:txBody>
      </p:sp>
      <p:sp>
        <p:nvSpPr>
          <p:cNvPr id="2001931" name="Line 11"/>
          <p:cNvSpPr>
            <a:spLocks noChangeShapeType="1"/>
          </p:cNvSpPr>
          <p:nvPr/>
        </p:nvSpPr>
        <p:spPr bwMode="auto">
          <a:xfrm>
            <a:off x="5029200" y="2514600"/>
            <a:ext cx="15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32" name="Line 12"/>
          <p:cNvSpPr>
            <a:spLocks noChangeShapeType="1"/>
          </p:cNvSpPr>
          <p:nvPr/>
        </p:nvSpPr>
        <p:spPr bwMode="auto">
          <a:xfrm flipH="1">
            <a:off x="4953000" y="2514600"/>
            <a:ext cx="76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33" name="Line 13"/>
          <p:cNvSpPr>
            <a:spLocks noChangeShapeType="1"/>
          </p:cNvSpPr>
          <p:nvPr/>
        </p:nvSpPr>
        <p:spPr bwMode="auto">
          <a:xfrm flipH="1">
            <a:off x="4876800" y="2514600"/>
            <a:ext cx="76200" cy="76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34" name="Line 14"/>
          <p:cNvSpPr>
            <a:spLocks noChangeShapeType="1"/>
          </p:cNvSpPr>
          <p:nvPr/>
        </p:nvSpPr>
        <p:spPr bwMode="auto">
          <a:xfrm flipH="1" flipV="1">
            <a:off x="4800600" y="24384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35" name="Line 15"/>
          <p:cNvSpPr>
            <a:spLocks noChangeShapeType="1"/>
          </p:cNvSpPr>
          <p:nvPr/>
        </p:nvSpPr>
        <p:spPr bwMode="auto">
          <a:xfrm flipH="1">
            <a:off x="4724400" y="24384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36" name="Line 16"/>
          <p:cNvSpPr>
            <a:spLocks noChangeShapeType="1"/>
          </p:cNvSpPr>
          <p:nvPr/>
        </p:nvSpPr>
        <p:spPr bwMode="auto">
          <a:xfrm flipH="1" flipV="1">
            <a:off x="4648200" y="24384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37" name="Line 17"/>
          <p:cNvSpPr>
            <a:spLocks noChangeShapeType="1"/>
          </p:cNvSpPr>
          <p:nvPr/>
        </p:nvSpPr>
        <p:spPr bwMode="auto">
          <a:xfrm flipH="1">
            <a:off x="4572000" y="24384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38" name="Line 18"/>
          <p:cNvSpPr>
            <a:spLocks noChangeShapeType="1"/>
          </p:cNvSpPr>
          <p:nvPr/>
        </p:nvSpPr>
        <p:spPr bwMode="auto">
          <a:xfrm flipH="1" flipV="1">
            <a:off x="4495800" y="24384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39" name="Line 19"/>
          <p:cNvSpPr>
            <a:spLocks noChangeShapeType="1"/>
          </p:cNvSpPr>
          <p:nvPr/>
        </p:nvSpPr>
        <p:spPr bwMode="auto">
          <a:xfrm flipH="1">
            <a:off x="4419600" y="24384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41" name="Line 21"/>
          <p:cNvSpPr>
            <a:spLocks noChangeShapeType="1"/>
          </p:cNvSpPr>
          <p:nvPr/>
        </p:nvSpPr>
        <p:spPr bwMode="auto">
          <a:xfrm flipH="1" flipV="1">
            <a:off x="4343400" y="24384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42" name="Line 22"/>
          <p:cNvSpPr>
            <a:spLocks noChangeShapeType="1"/>
          </p:cNvSpPr>
          <p:nvPr/>
        </p:nvSpPr>
        <p:spPr bwMode="auto">
          <a:xfrm flipH="1">
            <a:off x="4267200" y="2438400"/>
            <a:ext cx="76200" cy="76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1943" name="Text Box 23"/>
          <p:cNvSpPr txBox="1">
            <a:spLocks noChangeArrowheads="1"/>
          </p:cNvSpPr>
          <p:nvPr/>
        </p:nvSpPr>
        <p:spPr bwMode="auto">
          <a:xfrm>
            <a:off x="2438400" y="56388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  <p:sp>
        <p:nvSpPr>
          <p:cNvPr id="2001944" name="Text Box 24"/>
          <p:cNvSpPr txBox="1">
            <a:spLocks noChangeArrowheads="1"/>
          </p:cNvSpPr>
          <p:nvPr/>
        </p:nvSpPr>
        <p:spPr bwMode="auto">
          <a:xfrm>
            <a:off x="5410200" y="56388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</p:spTree>
    <p:extLst>
      <p:ext uri="{BB962C8B-B14F-4D97-AF65-F5344CB8AC3E}">
        <p14:creationId xmlns:p14="http://schemas.microsoft.com/office/powerpoint/2010/main" val="374841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03898F-DFF9-4269-AF9C-ACDEFDF2CF79}" type="slidenum">
              <a:rPr lang="en-US"/>
              <a:pPr/>
              <a:t>152</a:t>
            </a:fld>
            <a:endParaRPr lang="en-US"/>
          </a:p>
        </p:txBody>
      </p:sp>
      <p:sp>
        <p:nvSpPr>
          <p:cNvPr id="2007042" name="Line 2"/>
          <p:cNvSpPr>
            <a:spLocks noChangeShapeType="1"/>
          </p:cNvSpPr>
          <p:nvPr/>
        </p:nvSpPr>
        <p:spPr bwMode="auto">
          <a:xfrm flipV="1">
            <a:off x="3124200" y="2514600"/>
            <a:ext cx="15240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7043" name="Line 3"/>
          <p:cNvSpPr>
            <a:spLocks noChangeShapeType="1"/>
          </p:cNvSpPr>
          <p:nvPr/>
        </p:nvSpPr>
        <p:spPr bwMode="auto">
          <a:xfrm>
            <a:off x="4648200" y="2514600"/>
            <a:ext cx="14478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70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Parallel Node</a:t>
            </a:r>
            <a:br>
              <a:rPr lang="en-US" sz="4000"/>
            </a:br>
            <a:r>
              <a:rPr lang="en-US" sz="4000"/>
              <a:t>(all tasks in parallel, until fail)</a:t>
            </a:r>
          </a:p>
        </p:txBody>
      </p:sp>
      <p:sp>
        <p:nvSpPr>
          <p:cNvPr id="2007046" name="Rectangle 6"/>
          <p:cNvSpPr>
            <a:spLocks noChangeArrowheads="1"/>
          </p:cNvSpPr>
          <p:nvPr/>
        </p:nvSpPr>
        <p:spPr bwMode="auto">
          <a:xfrm>
            <a:off x="2362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Run to</a:t>
            </a:r>
          </a:p>
          <a:p>
            <a:r>
              <a:rPr lang="en-US" sz="4000"/>
              <a:t>Enemy</a:t>
            </a:r>
          </a:p>
        </p:txBody>
      </p:sp>
      <p:sp>
        <p:nvSpPr>
          <p:cNvPr id="2007047" name="Rectangle 7"/>
          <p:cNvSpPr>
            <a:spLocks noChangeArrowheads="1"/>
          </p:cNvSpPr>
          <p:nvPr/>
        </p:nvSpPr>
        <p:spPr bwMode="auto">
          <a:xfrm>
            <a:off x="5334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Battle</a:t>
            </a:r>
          </a:p>
          <a:p>
            <a:r>
              <a:rPr lang="en-US" sz="4000"/>
              <a:t>cry</a:t>
            </a:r>
          </a:p>
        </p:txBody>
      </p:sp>
      <p:sp>
        <p:nvSpPr>
          <p:cNvPr id="2007059" name="Text Box 19"/>
          <p:cNvSpPr txBox="1">
            <a:spLocks noChangeArrowheads="1"/>
          </p:cNvSpPr>
          <p:nvPr/>
        </p:nvSpPr>
        <p:spPr bwMode="auto">
          <a:xfrm>
            <a:off x="2438400" y="56388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  <p:sp>
        <p:nvSpPr>
          <p:cNvPr id="2007060" name="Text Box 20"/>
          <p:cNvSpPr txBox="1">
            <a:spLocks noChangeArrowheads="1"/>
          </p:cNvSpPr>
          <p:nvPr/>
        </p:nvSpPr>
        <p:spPr bwMode="auto">
          <a:xfrm>
            <a:off x="5410200" y="56388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  <p:sp>
        <p:nvSpPr>
          <p:cNvPr id="2007061" name="Rectangle 21"/>
          <p:cNvSpPr>
            <a:spLocks noChangeArrowheads="1"/>
          </p:cNvSpPr>
          <p:nvPr/>
        </p:nvSpPr>
        <p:spPr bwMode="auto">
          <a:xfrm>
            <a:off x="3886200" y="2057400"/>
            <a:ext cx="1600200" cy="990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07062" name="Line 22"/>
          <p:cNvSpPr>
            <a:spLocks noChangeShapeType="1"/>
          </p:cNvSpPr>
          <p:nvPr/>
        </p:nvSpPr>
        <p:spPr bwMode="auto">
          <a:xfrm>
            <a:off x="4267200" y="22860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7063" name="Line 23"/>
          <p:cNvSpPr>
            <a:spLocks noChangeShapeType="1"/>
          </p:cNvSpPr>
          <p:nvPr/>
        </p:nvSpPr>
        <p:spPr bwMode="auto">
          <a:xfrm>
            <a:off x="4267200" y="25146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7064" name="Line 24"/>
          <p:cNvSpPr>
            <a:spLocks noChangeShapeType="1"/>
          </p:cNvSpPr>
          <p:nvPr/>
        </p:nvSpPr>
        <p:spPr bwMode="auto">
          <a:xfrm>
            <a:off x="4267200" y="27432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59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B34360-71F8-41CA-A5C7-EEF1D4393C18}" type="slidenum">
              <a:rPr lang="en-US"/>
              <a:pPr/>
              <a:t>153</a:t>
            </a:fld>
            <a:endParaRPr lang="en-US"/>
          </a:p>
        </p:txBody>
      </p:sp>
      <p:sp>
        <p:nvSpPr>
          <p:cNvPr id="2008066" name="Line 2"/>
          <p:cNvSpPr>
            <a:spLocks noChangeShapeType="1"/>
          </p:cNvSpPr>
          <p:nvPr/>
        </p:nvSpPr>
        <p:spPr bwMode="auto">
          <a:xfrm flipV="1">
            <a:off x="3124200" y="2514600"/>
            <a:ext cx="15240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8067" name="Line 3"/>
          <p:cNvSpPr>
            <a:spLocks noChangeShapeType="1"/>
          </p:cNvSpPr>
          <p:nvPr/>
        </p:nvSpPr>
        <p:spPr bwMode="auto">
          <a:xfrm>
            <a:off x="4648200" y="2514600"/>
            <a:ext cx="144780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806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sz="4000"/>
              <a:t>Parallel Node and Decorator Node</a:t>
            </a:r>
            <a:br>
              <a:rPr lang="en-US" sz="4000"/>
            </a:br>
            <a:r>
              <a:rPr lang="en-US" sz="4000"/>
              <a:t>(for condition checking)</a:t>
            </a:r>
          </a:p>
        </p:txBody>
      </p:sp>
      <p:sp>
        <p:nvSpPr>
          <p:cNvPr id="2008069" name="Rectangle 5"/>
          <p:cNvSpPr>
            <a:spLocks noChangeArrowheads="1"/>
          </p:cNvSpPr>
          <p:nvPr/>
        </p:nvSpPr>
        <p:spPr bwMode="auto">
          <a:xfrm>
            <a:off x="23622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Trash</a:t>
            </a:r>
          </a:p>
          <a:p>
            <a:r>
              <a:rPr lang="en-US" sz="4000"/>
              <a:t>Visible?</a:t>
            </a:r>
          </a:p>
        </p:txBody>
      </p:sp>
      <p:sp>
        <p:nvSpPr>
          <p:cNvPr id="2008071" name="Text Box 7"/>
          <p:cNvSpPr txBox="1">
            <a:spLocks noChangeArrowheads="1"/>
          </p:cNvSpPr>
          <p:nvPr/>
        </p:nvSpPr>
        <p:spPr bwMode="auto">
          <a:xfrm>
            <a:off x="2663825" y="5638800"/>
            <a:ext cx="10112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Yes or no?</a:t>
            </a:r>
          </a:p>
        </p:txBody>
      </p:sp>
      <p:sp>
        <p:nvSpPr>
          <p:cNvPr id="2008072" name="Text Box 8"/>
          <p:cNvSpPr txBox="1">
            <a:spLocks noChangeArrowheads="1"/>
          </p:cNvSpPr>
          <p:nvPr/>
        </p:nvSpPr>
        <p:spPr bwMode="auto">
          <a:xfrm>
            <a:off x="5410200" y="5638800"/>
            <a:ext cx="1455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Succeed or Fail?</a:t>
            </a:r>
          </a:p>
        </p:txBody>
      </p:sp>
      <p:sp>
        <p:nvSpPr>
          <p:cNvPr id="2008073" name="Rectangle 9"/>
          <p:cNvSpPr>
            <a:spLocks noChangeArrowheads="1"/>
          </p:cNvSpPr>
          <p:nvPr/>
        </p:nvSpPr>
        <p:spPr bwMode="auto">
          <a:xfrm>
            <a:off x="3886200" y="2057400"/>
            <a:ext cx="1600200" cy="9906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08074" name="Line 10"/>
          <p:cNvSpPr>
            <a:spLocks noChangeShapeType="1"/>
          </p:cNvSpPr>
          <p:nvPr/>
        </p:nvSpPr>
        <p:spPr bwMode="auto">
          <a:xfrm>
            <a:off x="4267200" y="22860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8075" name="Line 11"/>
          <p:cNvSpPr>
            <a:spLocks noChangeShapeType="1"/>
          </p:cNvSpPr>
          <p:nvPr/>
        </p:nvSpPr>
        <p:spPr bwMode="auto">
          <a:xfrm>
            <a:off x="4267200" y="25146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8076" name="Line 12"/>
          <p:cNvSpPr>
            <a:spLocks noChangeShapeType="1"/>
          </p:cNvSpPr>
          <p:nvPr/>
        </p:nvSpPr>
        <p:spPr bwMode="auto">
          <a:xfrm>
            <a:off x="4267200" y="27432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8077" name="AutoShape 13"/>
          <p:cNvSpPr>
            <a:spLocks noChangeArrowheads="1"/>
          </p:cNvSpPr>
          <p:nvPr/>
        </p:nvSpPr>
        <p:spPr bwMode="auto">
          <a:xfrm>
            <a:off x="2895600" y="3048000"/>
            <a:ext cx="1371600" cy="1371600"/>
          </a:xfrm>
          <a:prstGeom prst="diamond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/>
          </a:p>
          <a:p>
            <a:r>
              <a:rPr lang="en-US" sz="3200"/>
              <a:t>Until fail</a:t>
            </a:r>
          </a:p>
        </p:txBody>
      </p:sp>
      <p:sp>
        <p:nvSpPr>
          <p:cNvPr id="2008078" name="Rectangle 14"/>
          <p:cNvSpPr>
            <a:spLocks noChangeArrowheads="1"/>
          </p:cNvSpPr>
          <p:nvPr/>
        </p:nvSpPr>
        <p:spPr bwMode="auto">
          <a:xfrm>
            <a:off x="5334000" y="4572000"/>
            <a:ext cx="1600200" cy="9906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 sz="4000"/>
              <a:t>Tidy</a:t>
            </a:r>
          </a:p>
          <a:p>
            <a:r>
              <a:rPr lang="en-US" sz="4000"/>
              <a:t>trash</a:t>
            </a:r>
          </a:p>
        </p:txBody>
      </p:sp>
      <p:sp>
        <p:nvSpPr>
          <p:cNvPr id="2008079" name="Text Box 15"/>
          <p:cNvSpPr txBox="1">
            <a:spLocks noChangeArrowheads="1"/>
          </p:cNvSpPr>
          <p:nvPr/>
        </p:nvSpPr>
        <p:spPr bwMode="auto">
          <a:xfrm>
            <a:off x="2743200" y="3048000"/>
            <a:ext cx="5365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aseline="0"/>
              <a:t>Fail?</a:t>
            </a:r>
          </a:p>
        </p:txBody>
      </p:sp>
      <p:sp>
        <p:nvSpPr>
          <p:cNvPr id="2008080" name="Text Box 16"/>
          <p:cNvSpPr txBox="1">
            <a:spLocks noChangeArrowheads="1"/>
          </p:cNvSpPr>
          <p:nvPr/>
        </p:nvSpPr>
        <p:spPr bwMode="auto">
          <a:xfrm>
            <a:off x="147638" y="3532188"/>
            <a:ext cx="16208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aseline="0"/>
              <a:t>(Decorator</a:t>
            </a:r>
          </a:p>
          <a:p>
            <a:r>
              <a:rPr lang="en-US" baseline="0"/>
              <a:t>Node)</a:t>
            </a:r>
          </a:p>
        </p:txBody>
      </p:sp>
      <p:sp>
        <p:nvSpPr>
          <p:cNvPr id="2008081" name="Line 17"/>
          <p:cNvSpPr>
            <a:spLocks noChangeShapeType="1"/>
          </p:cNvSpPr>
          <p:nvPr/>
        </p:nvSpPr>
        <p:spPr bwMode="auto">
          <a:xfrm flipV="1">
            <a:off x="1752600" y="3733800"/>
            <a:ext cx="1066800" cy="76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2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3E1DE0-0BB2-4655-8F95-6EC786DBE34B}" type="slidenum">
              <a:rPr lang="en-US"/>
              <a:pPr/>
              <a:t>154</a:t>
            </a:fld>
            <a:endParaRPr lang="en-US"/>
          </a:p>
        </p:txBody>
      </p:sp>
      <p:sp>
        <p:nvSpPr>
          <p:cNvPr id="200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Behavior Tree</a:t>
            </a:r>
            <a:br>
              <a:rPr lang="en-US" sz="4000"/>
            </a:br>
            <a:r>
              <a:rPr lang="en-US" sz="4000"/>
              <a:t>(to enter a room)</a:t>
            </a:r>
          </a:p>
        </p:txBody>
      </p:sp>
      <p:sp>
        <p:nvSpPr>
          <p:cNvPr id="2003973" name="Rectangle 5"/>
          <p:cNvSpPr>
            <a:spLocks noChangeArrowheads="1"/>
          </p:cNvSpPr>
          <p:nvPr/>
        </p:nvSpPr>
        <p:spPr bwMode="auto">
          <a:xfrm>
            <a:off x="2209800" y="3581400"/>
            <a:ext cx="11430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Move</a:t>
            </a:r>
            <a:r>
              <a:rPr lang="en-US" sz="2000"/>
              <a:t> </a:t>
            </a:r>
          </a:p>
          <a:p>
            <a:r>
              <a:rPr lang="en-US" sz="2000"/>
              <a:t>(into room)</a:t>
            </a:r>
          </a:p>
        </p:txBody>
      </p:sp>
      <p:sp>
        <p:nvSpPr>
          <p:cNvPr id="2003975" name="Line 7"/>
          <p:cNvSpPr>
            <a:spLocks noChangeShapeType="1"/>
          </p:cNvSpPr>
          <p:nvPr/>
        </p:nvSpPr>
        <p:spPr bwMode="auto">
          <a:xfrm flipV="1">
            <a:off x="2743200" y="32766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3976" name="Line 8"/>
          <p:cNvSpPr>
            <a:spLocks noChangeShapeType="1"/>
          </p:cNvSpPr>
          <p:nvPr/>
        </p:nvSpPr>
        <p:spPr bwMode="auto">
          <a:xfrm flipH="1">
            <a:off x="2743200" y="2057400"/>
            <a:ext cx="9906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3978" name="Line 10"/>
          <p:cNvSpPr>
            <a:spLocks noChangeShapeType="1"/>
          </p:cNvSpPr>
          <p:nvPr/>
        </p:nvSpPr>
        <p:spPr bwMode="auto">
          <a:xfrm>
            <a:off x="3733800" y="2057400"/>
            <a:ext cx="9144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3972" name="Oval 4"/>
          <p:cNvSpPr>
            <a:spLocks noChangeArrowheads="1"/>
          </p:cNvSpPr>
          <p:nvPr/>
        </p:nvSpPr>
        <p:spPr bwMode="auto">
          <a:xfrm>
            <a:off x="3276600" y="1676400"/>
            <a:ext cx="838200" cy="838200"/>
          </a:xfrm>
          <a:prstGeom prst="ellipse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400"/>
          </a:p>
          <a:p>
            <a:r>
              <a:rPr lang="en-US" sz="7200"/>
              <a:t>?</a:t>
            </a:r>
          </a:p>
        </p:txBody>
      </p:sp>
      <p:sp>
        <p:nvSpPr>
          <p:cNvPr id="2003982" name="Line 14"/>
          <p:cNvSpPr>
            <a:spLocks noChangeShapeType="1"/>
          </p:cNvSpPr>
          <p:nvPr/>
        </p:nvSpPr>
        <p:spPr bwMode="auto">
          <a:xfrm flipV="1">
            <a:off x="4114800" y="2971800"/>
            <a:ext cx="5334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3983" name="Line 15"/>
          <p:cNvSpPr>
            <a:spLocks noChangeShapeType="1"/>
          </p:cNvSpPr>
          <p:nvPr/>
        </p:nvSpPr>
        <p:spPr bwMode="auto">
          <a:xfrm>
            <a:off x="4724400" y="2971800"/>
            <a:ext cx="685800" cy="914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015" name="Line 47"/>
          <p:cNvSpPr>
            <a:spLocks noChangeShapeType="1"/>
          </p:cNvSpPr>
          <p:nvPr/>
        </p:nvSpPr>
        <p:spPr bwMode="auto">
          <a:xfrm flipH="1">
            <a:off x="4648200" y="52578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018" name="Rectangle 50"/>
          <p:cNvSpPr>
            <a:spLocks noChangeArrowheads="1"/>
          </p:cNvSpPr>
          <p:nvPr/>
        </p:nvSpPr>
        <p:spPr bwMode="auto">
          <a:xfrm>
            <a:off x="838200" y="3581400"/>
            <a:ext cx="11430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Door</a:t>
            </a:r>
          </a:p>
          <a:p>
            <a:r>
              <a:rPr lang="en-US" sz="2800"/>
              <a:t>open?</a:t>
            </a:r>
            <a:endParaRPr lang="en-US" sz="2000"/>
          </a:p>
        </p:txBody>
      </p:sp>
      <p:sp>
        <p:nvSpPr>
          <p:cNvPr id="2004019" name="Line 51"/>
          <p:cNvSpPr>
            <a:spLocks noChangeShapeType="1"/>
          </p:cNvSpPr>
          <p:nvPr/>
        </p:nvSpPr>
        <p:spPr bwMode="auto">
          <a:xfrm flipH="1">
            <a:off x="1447800" y="2971800"/>
            <a:ext cx="12954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3980" name="Rectangle 12"/>
          <p:cNvSpPr>
            <a:spLocks noChangeArrowheads="1"/>
          </p:cNvSpPr>
          <p:nvPr/>
        </p:nvSpPr>
        <p:spPr bwMode="auto">
          <a:xfrm>
            <a:off x="2286000" y="2667000"/>
            <a:ext cx="990600" cy="612775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03981" name="Line 13"/>
          <p:cNvSpPr>
            <a:spLocks noChangeShapeType="1"/>
          </p:cNvSpPr>
          <p:nvPr/>
        </p:nvSpPr>
        <p:spPr bwMode="auto">
          <a:xfrm>
            <a:off x="2514600" y="2971800"/>
            <a:ext cx="5667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020" name="Rectangle 52"/>
          <p:cNvSpPr>
            <a:spLocks noChangeArrowheads="1"/>
          </p:cNvSpPr>
          <p:nvPr/>
        </p:nvSpPr>
        <p:spPr bwMode="auto">
          <a:xfrm>
            <a:off x="3581400" y="3581400"/>
            <a:ext cx="11430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Move</a:t>
            </a:r>
            <a:r>
              <a:rPr lang="en-US" sz="2000"/>
              <a:t> </a:t>
            </a:r>
          </a:p>
          <a:p>
            <a:r>
              <a:rPr lang="en-US" sz="2000"/>
              <a:t>(to door)</a:t>
            </a:r>
          </a:p>
        </p:txBody>
      </p:sp>
      <p:sp>
        <p:nvSpPr>
          <p:cNvPr id="2004023" name="Line 55"/>
          <p:cNvSpPr>
            <a:spLocks noChangeShapeType="1"/>
          </p:cNvSpPr>
          <p:nvPr/>
        </p:nvSpPr>
        <p:spPr bwMode="auto">
          <a:xfrm>
            <a:off x="4648200" y="2971800"/>
            <a:ext cx="19050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016" name="Rectangle 48"/>
          <p:cNvSpPr>
            <a:spLocks noChangeArrowheads="1"/>
          </p:cNvSpPr>
          <p:nvPr/>
        </p:nvSpPr>
        <p:spPr bwMode="auto">
          <a:xfrm>
            <a:off x="4191000" y="2667000"/>
            <a:ext cx="990600" cy="612775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04017" name="Line 49"/>
          <p:cNvSpPr>
            <a:spLocks noChangeShapeType="1"/>
          </p:cNvSpPr>
          <p:nvPr/>
        </p:nvSpPr>
        <p:spPr bwMode="auto">
          <a:xfrm>
            <a:off x="4419600" y="2971800"/>
            <a:ext cx="5667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022" name="Rectangle 54"/>
          <p:cNvSpPr>
            <a:spLocks noChangeArrowheads="1"/>
          </p:cNvSpPr>
          <p:nvPr/>
        </p:nvSpPr>
        <p:spPr bwMode="auto">
          <a:xfrm>
            <a:off x="6019800" y="3581400"/>
            <a:ext cx="11430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Move</a:t>
            </a:r>
            <a:r>
              <a:rPr lang="en-US" sz="2000"/>
              <a:t> </a:t>
            </a:r>
          </a:p>
          <a:p>
            <a:r>
              <a:rPr lang="en-US" sz="2000"/>
              <a:t>(into room)</a:t>
            </a:r>
          </a:p>
        </p:txBody>
      </p:sp>
      <p:sp>
        <p:nvSpPr>
          <p:cNvPr id="2004028" name="Line 60"/>
          <p:cNvSpPr>
            <a:spLocks noChangeShapeType="1"/>
          </p:cNvSpPr>
          <p:nvPr/>
        </p:nvSpPr>
        <p:spPr bwMode="auto">
          <a:xfrm>
            <a:off x="5334000" y="3962400"/>
            <a:ext cx="6858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029" name="Line 61"/>
          <p:cNvSpPr>
            <a:spLocks noChangeShapeType="1"/>
          </p:cNvSpPr>
          <p:nvPr/>
        </p:nvSpPr>
        <p:spPr bwMode="auto">
          <a:xfrm flipH="1">
            <a:off x="4648200" y="3962400"/>
            <a:ext cx="6858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021" name="Oval 53"/>
          <p:cNvSpPr>
            <a:spLocks noChangeArrowheads="1"/>
          </p:cNvSpPr>
          <p:nvPr/>
        </p:nvSpPr>
        <p:spPr bwMode="auto">
          <a:xfrm>
            <a:off x="4953000" y="3505200"/>
            <a:ext cx="838200" cy="838200"/>
          </a:xfrm>
          <a:prstGeom prst="ellipse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400"/>
          </a:p>
          <a:p>
            <a:r>
              <a:rPr lang="en-US" sz="7200"/>
              <a:t>?</a:t>
            </a:r>
          </a:p>
        </p:txBody>
      </p:sp>
      <p:sp>
        <p:nvSpPr>
          <p:cNvPr id="2004030" name="Line 62"/>
          <p:cNvSpPr>
            <a:spLocks noChangeShapeType="1"/>
          </p:cNvSpPr>
          <p:nvPr/>
        </p:nvSpPr>
        <p:spPr bwMode="auto">
          <a:xfrm flipH="1">
            <a:off x="6019800" y="52578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033" name="Line 65"/>
          <p:cNvSpPr>
            <a:spLocks noChangeShapeType="1"/>
          </p:cNvSpPr>
          <p:nvPr/>
        </p:nvSpPr>
        <p:spPr bwMode="auto">
          <a:xfrm>
            <a:off x="6019800" y="5029200"/>
            <a:ext cx="14478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036" name="Line 68"/>
          <p:cNvSpPr>
            <a:spLocks noChangeShapeType="1"/>
          </p:cNvSpPr>
          <p:nvPr/>
        </p:nvSpPr>
        <p:spPr bwMode="auto">
          <a:xfrm flipH="1">
            <a:off x="3352800" y="4953000"/>
            <a:ext cx="12954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031" name="Rectangle 63"/>
          <p:cNvSpPr>
            <a:spLocks noChangeArrowheads="1"/>
          </p:cNvSpPr>
          <p:nvPr/>
        </p:nvSpPr>
        <p:spPr bwMode="auto">
          <a:xfrm>
            <a:off x="5486400" y="5638800"/>
            <a:ext cx="11430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Barge</a:t>
            </a:r>
          </a:p>
          <a:p>
            <a:r>
              <a:rPr lang="en-US" sz="2800"/>
              <a:t>door</a:t>
            </a:r>
            <a:endParaRPr lang="en-US" sz="2000"/>
          </a:p>
        </p:txBody>
      </p:sp>
      <p:sp>
        <p:nvSpPr>
          <p:cNvPr id="2004032" name="Rectangle 64"/>
          <p:cNvSpPr>
            <a:spLocks noChangeArrowheads="1"/>
          </p:cNvSpPr>
          <p:nvPr/>
        </p:nvSpPr>
        <p:spPr bwMode="auto">
          <a:xfrm>
            <a:off x="6858000" y="5638800"/>
            <a:ext cx="11430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Door</a:t>
            </a:r>
          </a:p>
          <a:p>
            <a:r>
              <a:rPr lang="en-US" sz="2800"/>
              <a:t>open?</a:t>
            </a:r>
            <a:endParaRPr lang="en-US" sz="2000"/>
          </a:p>
        </p:txBody>
      </p:sp>
      <p:sp>
        <p:nvSpPr>
          <p:cNvPr id="2004034" name="Rectangle 66"/>
          <p:cNvSpPr>
            <a:spLocks noChangeArrowheads="1"/>
          </p:cNvSpPr>
          <p:nvPr/>
        </p:nvSpPr>
        <p:spPr bwMode="auto">
          <a:xfrm>
            <a:off x="4114800" y="5638800"/>
            <a:ext cx="11430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Open</a:t>
            </a:r>
          </a:p>
          <a:p>
            <a:r>
              <a:rPr lang="en-US" sz="2800"/>
              <a:t>door</a:t>
            </a:r>
            <a:endParaRPr lang="en-US" sz="2000"/>
          </a:p>
        </p:txBody>
      </p:sp>
      <p:sp>
        <p:nvSpPr>
          <p:cNvPr id="2004035" name="Rectangle 67"/>
          <p:cNvSpPr>
            <a:spLocks noChangeArrowheads="1"/>
          </p:cNvSpPr>
          <p:nvPr/>
        </p:nvSpPr>
        <p:spPr bwMode="auto">
          <a:xfrm>
            <a:off x="2743200" y="5638800"/>
            <a:ext cx="11430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Door</a:t>
            </a:r>
          </a:p>
          <a:p>
            <a:r>
              <a:rPr lang="en-US" sz="2800"/>
              <a:t>locked?</a:t>
            </a:r>
            <a:endParaRPr lang="en-US" sz="2000"/>
          </a:p>
        </p:txBody>
      </p:sp>
      <p:sp>
        <p:nvSpPr>
          <p:cNvPr id="2004024" name="Rectangle 56"/>
          <p:cNvSpPr>
            <a:spLocks noChangeArrowheads="1"/>
          </p:cNvSpPr>
          <p:nvPr/>
        </p:nvSpPr>
        <p:spPr bwMode="auto">
          <a:xfrm>
            <a:off x="4191000" y="4645025"/>
            <a:ext cx="990600" cy="612775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04025" name="Line 57"/>
          <p:cNvSpPr>
            <a:spLocks noChangeShapeType="1"/>
          </p:cNvSpPr>
          <p:nvPr/>
        </p:nvSpPr>
        <p:spPr bwMode="auto">
          <a:xfrm>
            <a:off x="4419600" y="4949825"/>
            <a:ext cx="5667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026" name="Rectangle 58"/>
          <p:cNvSpPr>
            <a:spLocks noChangeArrowheads="1"/>
          </p:cNvSpPr>
          <p:nvPr/>
        </p:nvSpPr>
        <p:spPr bwMode="auto">
          <a:xfrm>
            <a:off x="5562600" y="4645025"/>
            <a:ext cx="990600" cy="612775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04027" name="Line 59"/>
          <p:cNvSpPr>
            <a:spLocks noChangeShapeType="1"/>
          </p:cNvSpPr>
          <p:nvPr/>
        </p:nvSpPr>
        <p:spPr bwMode="auto">
          <a:xfrm>
            <a:off x="5757863" y="4949825"/>
            <a:ext cx="566737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52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5E8E61-D65D-4FE2-9E87-B750092BCFF9}" type="slidenum">
              <a:rPr lang="en-US"/>
              <a:pPr/>
              <a:t>155</a:t>
            </a:fld>
            <a:endParaRPr lang="en-US"/>
          </a:p>
        </p:txBody>
      </p:sp>
      <p:sp>
        <p:nvSpPr>
          <p:cNvPr id="200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Behavior Tree</a:t>
            </a:r>
            <a:br>
              <a:rPr lang="en-US" sz="4000"/>
            </a:br>
            <a:r>
              <a:rPr lang="en-US" sz="4000"/>
              <a:t>(to enter a room)</a:t>
            </a:r>
          </a:p>
        </p:txBody>
      </p:sp>
      <p:sp>
        <p:nvSpPr>
          <p:cNvPr id="2004995" name="Rectangle 3"/>
          <p:cNvSpPr>
            <a:spLocks noChangeArrowheads="1"/>
          </p:cNvSpPr>
          <p:nvPr/>
        </p:nvSpPr>
        <p:spPr bwMode="auto">
          <a:xfrm>
            <a:off x="533400" y="2819400"/>
            <a:ext cx="1676400" cy="5334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Entering...</a:t>
            </a:r>
          </a:p>
        </p:txBody>
      </p:sp>
      <p:sp>
        <p:nvSpPr>
          <p:cNvPr id="2004996" name="Rectangle 4"/>
          <p:cNvSpPr>
            <a:spLocks noChangeArrowheads="1"/>
          </p:cNvSpPr>
          <p:nvPr/>
        </p:nvSpPr>
        <p:spPr bwMode="auto">
          <a:xfrm>
            <a:off x="2362200" y="2819400"/>
            <a:ext cx="1676400" cy="5334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Open door...</a:t>
            </a:r>
          </a:p>
        </p:txBody>
      </p:sp>
      <p:sp>
        <p:nvSpPr>
          <p:cNvPr id="2004997" name="Line 5"/>
          <p:cNvSpPr>
            <a:spLocks noChangeShapeType="1"/>
          </p:cNvSpPr>
          <p:nvPr/>
        </p:nvSpPr>
        <p:spPr bwMode="auto">
          <a:xfrm flipV="1">
            <a:off x="3200400" y="2057400"/>
            <a:ext cx="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998" name="Line 6"/>
          <p:cNvSpPr>
            <a:spLocks noChangeShapeType="1"/>
          </p:cNvSpPr>
          <p:nvPr/>
        </p:nvSpPr>
        <p:spPr bwMode="auto">
          <a:xfrm flipH="1">
            <a:off x="1295400" y="2057400"/>
            <a:ext cx="19050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4999" name="Rectangle 7"/>
          <p:cNvSpPr>
            <a:spLocks noChangeArrowheads="1"/>
          </p:cNvSpPr>
          <p:nvPr/>
        </p:nvSpPr>
        <p:spPr bwMode="auto">
          <a:xfrm>
            <a:off x="3276600" y="3810000"/>
            <a:ext cx="1676400" cy="5334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Barge door...</a:t>
            </a:r>
          </a:p>
        </p:txBody>
      </p:sp>
      <p:sp>
        <p:nvSpPr>
          <p:cNvPr id="2005000" name="Line 8"/>
          <p:cNvSpPr>
            <a:spLocks noChangeShapeType="1"/>
          </p:cNvSpPr>
          <p:nvPr/>
        </p:nvSpPr>
        <p:spPr bwMode="auto">
          <a:xfrm>
            <a:off x="3200400" y="2057400"/>
            <a:ext cx="1828800" cy="990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01" name="Oval 9"/>
          <p:cNvSpPr>
            <a:spLocks noChangeArrowheads="1"/>
          </p:cNvSpPr>
          <p:nvPr/>
        </p:nvSpPr>
        <p:spPr bwMode="auto">
          <a:xfrm>
            <a:off x="2743200" y="1676400"/>
            <a:ext cx="838200" cy="838200"/>
          </a:xfrm>
          <a:prstGeom prst="ellipse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400"/>
          </a:p>
          <a:p>
            <a:r>
              <a:rPr lang="en-US" sz="7200"/>
              <a:t>?</a:t>
            </a:r>
          </a:p>
        </p:txBody>
      </p:sp>
      <p:sp>
        <p:nvSpPr>
          <p:cNvPr id="2005002" name="Line 10"/>
          <p:cNvSpPr>
            <a:spLocks noChangeShapeType="1"/>
          </p:cNvSpPr>
          <p:nvPr/>
        </p:nvSpPr>
        <p:spPr bwMode="auto">
          <a:xfrm flipV="1">
            <a:off x="4114800" y="3124200"/>
            <a:ext cx="9144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03" name="Line 11"/>
          <p:cNvSpPr>
            <a:spLocks noChangeShapeType="1"/>
          </p:cNvSpPr>
          <p:nvPr/>
        </p:nvSpPr>
        <p:spPr bwMode="auto">
          <a:xfrm>
            <a:off x="5029200" y="3124200"/>
            <a:ext cx="9906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04" name="Oval 12"/>
          <p:cNvSpPr>
            <a:spLocks noChangeArrowheads="1"/>
          </p:cNvSpPr>
          <p:nvPr/>
        </p:nvSpPr>
        <p:spPr bwMode="auto">
          <a:xfrm>
            <a:off x="4648200" y="2667000"/>
            <a:ext cx="838200" cy="838200"/>
          </a:xfrm>
          <a:prstGeom prst="ellipse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400"/>
          </a:p>
          <a:p>
            <a:r>
              <a:rPr lang="en-US" sz="7200">
                <a:latin typeface="Arial Unicode MS" pitchFamily="34" charset="-128"/>
              </a:rPr>
              <a:t>~</a:t>
            </a:r>
            <a:r>
              <a:rPr lang="en-US" sz="7200"/>
              <a:t>?</a:t>
            </a:r>
          </a:p>
        </p:txBody>
      </p:sp>
      <p:sp>
        <p:nvSpPr>
          <p:cNvPr id="2005005" name="Rectangle 13"/>
          <p:cNvSpPr>
            <a:spLocks noChangeArrowheads="1"/>
          </p:cNvSpPr>
          <p:nvPr/>
        </p:nvSpPr>
        <p:spPr bwMode="auto">
          <a:xfrm>
            <a:off x="5257800" y="4724400"/>
            <a:ext cx="1676400" cy="5334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Douse door</a:t>
            </a:r>
          </a:p>
        </p:txBody>
      </p:sp>
      <p:sp>
        <p:nvSpPr>
          <p:cNvPr id="2005006" name="Rectangle 14"/>
          <p:cNvSpPr>
            <a:spLocks noChangeArrowheads="1"/>
          </p:cNvSpPr>
          <p:nvPr/>
        </p:nvSpPr>
        <p:spPr bwMode="auto">
          <a:xfrm>
            <a:off x="7086600" y="4724400"/>
            <a:ext cx="1676400" cy="5334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Ignite door</a:t>
            </a:r>
          </a:p>
        </p:txBody>
      </p:sp>
      <p:sp>
        <p:nvSpPr>
          <p:cNvPr id="2005007" name="Line 15"/>
          <p:cNvSpPr>
            <a:spLocks noChangeShapeType="1"/>
          </p:cNvSpPr>
          <p:nvPr/>
        </p:nvSpPr>
        <p:spPr bwMode="auto">
          <a:xfrm flipH="1">
            <a:off x="4572000" y="4038600"/>
            <a:ext cx="1447800" cy="914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08" name="Line 16"/>
          <p:cNvSpPr>
            <a:spLocks noChangeShapeType="1"/>
          </p:cNvSpPr>
          <p:nvPr/>
        </p:nvSpPr>
        <p:spPr bwMode="auto">
          <a:xfrm>
            <a:off x="6019800" y="4038600"/>
            <a:ext cx="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09" name="Line 17"/>
          <p:cNvSpPr>
            <a:spLocks noChangeShapeType="1"/>
          </p:cNvSpPr>
          <p:nvPr/>
        </p:nvSpPr>
        <p:spPr bwMode="auto">
          <a:xfrm>
            <a:off x="6019800" y="4038600"/>
            <a:ext cx="18288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10" name="Rectangle 18"/>
          <p:cNvSpPr>
            <a:spLocks noChangeArrowheads="1"/>
          </p:cNvSpPr>
          <p:nvPr/>
        </p:nvSpPr>
        <p:spPr bwMode="auto">
          <a:xfrm>
            <a:off x="2819400" y="5715000"/>
            <a:ext cx="1676400" cy="5334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Get matches</a:t>
            </a:r>
          </a:p>
        </p:txBody>
      </p:sp>
      <p:sp>
        <p:nvSpPr>
          <p:cNvPr id="2005011" name="Rectangle 19"/>
          <p:cNvSpPr>
            <a:spLocks noChangeArrowheads="1"/>
          </p:cNvSpPr>
          <p:nvPr/>
        </p:nvSpPr>
        <p:spPr bwMode="auto">
          <a:xfrm>
            <a:off x="4648200" y="5715000"/>
            <a:ext cx="1676400" cy="5334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Get gasoline</a:t>
            </a:r>
          </a:p>
        </p:txBody>
      </p:sp>
      <p:sp>
        <p:nvSpPr>
          <p:cNvPr id="2005012" name="Line 20"/>
          <p:cNvSpPr>
            <a:spLocks noChangeShapeType="1"/>
          </p:cNvSpPr>
          <p:nvPr/>
        </p:nvSpPr>
        <p:spPr bwMode="auto">
          <a:xfrm flipH="1">
            <a:off x="3657600" y="4953000"/>
            <a:ext cx="9144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13" name="Line 21"/>
          <p:cNvSpPr>
            <a:spLocks noChangeShapeType="1"/>
          </p:cNvSpPr>
          <p:nvPr/>
        </p:nvSpPr>
        <p:spPr bwMode="auto">
          <a:xfrm>
            <a:off x="4572000" y="4953000"/>
            <a:ext cx="9144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14" name="Oval 22"/>
          <p:cNvSpPr>
            <a:spLocks noChangeArrowheads="1"/>
          </p:cNvSpPr>
          <p:nvPr/>
        </p:nvSpPr>
        <p:spPr bwMode="auto">
          <a:xfrm>
            <a:off x="4191000" y="4572000"/>
            <a:ext cx="838200" cy="838200"/>
          </a:xfrm>
          <a:prstGeom prst="ellipse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400"/>
          </a:p>
          <a:p>
            <a:endParaRPr lang="en-US" sz="7200"/>
          </a:p>
        </p:txBody>
      </p:sp>
      <p:sp>
        <p:nvSpPr>
          <p:cNvPr id="2005015" name="Line 23"/>
          <p:cNvSpPr>
            <a:spLocks noChangeShapeType="1"/>
          </p:cNvSpPr>
          <p:nvPr/>
        </p:nvSpPr>
        <p:spPr bwMode="auto">
          <a:xfrm>
            <a:off x="4800600" y="4953000"/>
            <a:ext cx="15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16" name="Line 24"/>
          <p:cNvSpPr>
            <a:spLocks noChangeShapeType="1"/>
          </p:cNvSpPr>
          <p:nvPr/>
        </p:nvSpPr>
        <p:spPr bwMode="auto">
          <a:xfrm flipH="1">
            <a:off x="4724400" y="4953000"/>
            <a:ext cx="76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17" name="Line 25"/>
          <p:cNvSpPr>
            <a:spLocks noChangeShapeType="1"/>
          </p:cNvSpPr>
          <p:nvPr/>
        </p:nvSpPr>
        <p:spPr bwMode="auto">
          <a:xfrm flipH="1">
            <a:off x="4648200" y="4953000"/>
            <a:ext cx="76200" cy="76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18" name="Line 26"/>
          <p:cNvSpPr>
            <a:spLocks noChangeShapeType="1"/>
          </p:cNvSpPr>
          <p:nvPr/>
        </p:nvSpPr>
        <p:spPr bwMode="auto">
          <a:xfrm flipH="1" flipV="1">
            <a:off x="4572000" y="48768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19" name="Line 27"/>
          <p:cNvSpPr>
            <a:spLocks noChangeShapeType="1"/>
          </p:cNvSpPr>
          <p:nvPr/>
        </p:nvSpPr>
        <p:spPr bwMode="auto">
          <a:xfrm flipH="1">
            <a:off x="4495800" y="48768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20" name="Line 28"/>
          <p:cNvSpPr>
            <a:spLocks noChangeShapeType="1"/>
          </p:cNvSpPr>
          <p:nvPr/>
        </p:nvSpPr>
        <p:spPr bwMode="auto">
          <a:xfrm flipH="1" flipV="1">
            <a:off x="4419600" y="48768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21" name="Line 29"/>
          <p:cNvSpPr>
            <a:spLocks noChangeShapeType="1"/>
          </p:cNvSpPr>
          <p:nvPr/>
        </p:nvSpPr>
        <p:spPr bwMode="auto">
          <a:xfrm flipH="1">
            <a:off x="4343400" y="4876800"/>
            <a:ext cx="76200" cy="76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5022" name="Rectangle 30"/>
          <p:cNvSpPr>
            <a:spLocks noChangeArrowheads="1"/>
          </p:cNvSpPr>
          <p:nvPr/>
        </p:nvSpPr>
        <p:spPr bwMode="auto">
          <a:xfrm>
            <a:off x="5562600" y="3733800"/>
            <a:ext cx="990600" cy="612775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05023" name="Line 31"/>
          <p:cNvSpPr>
            <a:spLocks noChangeShapeType="1"/>
          </p:cNvSpPr>
          <p:nvPr/>
        </p:nvSpPr>
        <p:spPr bwMode="auto">
          <a:xfrm>
            <a:off x="5791200" y="4038600"/>
            <a:ext cx="5667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75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AF296-197D-4109-9AD6-2A665B5F02FE}" type="slidenum">
              <a:rPr lang="en-US"/>
              <a:pPr/>
              <a:t>156</a:t>
            </a:fld>
            <a:endParaRPr lang="en-US"/>
          </a:p>
        </p:txBody>
      </p:sp>
      <p:sp>
        <p:nvSpPr>
          <p:cNvPr id="200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Behavior Tree</a:t>
            </a:r>
            <a:br>
              <a:rPr lang="en-US" sz="4000"/>
            </a:br>
            <a:r>
              <a:rPr lang="en-US" sz="4000"/>
              <a:t>communicating with blackboard</a:t>
            </a:r>
          </a:p>
        </p:txBody>
      </p:sp>
      <p:sp>
        <p:nvSpPr>
          <p:cNvPr id="2009093" name="Line 5"/>
          <p:cNvSpPr>
            <a:spLocks noChangeShapeType="1"/>
          </p:cNvSpPr>
          <p:nvPr/>
        </p:nvSpPr>
        <p:spPr bwMode="auto">
          <a:xfrm flipH="1">
            <a:off x="1828800" y="2057400"/>
            <a:ext cx="2743200" cy="1066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9094" name="Line 6"/>
          <p:cNvSpPr>
            <a:spLocks noChangeShapeType="1"/>
          </p:cNvSpPr>
          <p:nvPr/>
        </p:nvSpPr>
        <p:spPr bwMode="auto">
          <a:xfrm>
            <a:off x="4572000" y="2057400"/>
            <a:ext cx="609600" cy="1371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9096" name="Line 8"/>
          <p:cNvSpPr>
            <a:spLocks noChangeShapeType="1"/>
          </p:cNvSpPr>
          <p:nvPr/>
        </p:nvSpPr>
        <p:spPr bwMode="auto">
          <a:xfrm flipV="1">
            <a:off x="4572000" y="3429000"/>
            <a:ext cx="53340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9097" name="Line 9"/>
          <p:cNvSpPr>
            <a:spLocks noChangeShapeType="1"/>
          </p:cNvSpPr>
          <p:nvPr/>
        </p:nvSpPr>
        <p:spPr bwMode="auto">
          <a:xfrm>
            <a:off x="4572000" y="2057400"/>
            <a:ext cx="2209800" cy="1066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9099" name="Rectangle 11"/>
          <p:cNvSpPr>
            <a:spLocks noChangeArrowheads="1"/>
          </p:cNvSpPr>
          <p:nvPr/>
        </p:nvSpPr>
        <p:spPr bwMode="auto">
          <a:xfrm>
            <a:off x="1066800" y="3048000"/>
            <a:ext cx="16002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Enemy</a:t>
            </a:r>
          </a:p>
          <a:p>
            <a:r>
              <a:rPr lang="en-US" sz="2800"/>
              <a:t>visible?</a:t>
            </a:r>
            <a:endParaRPr lang="en-US" sz="2000"/>
          </a:p>
        </p:txBody>
      </p:sp>
      <p:sp>
        <p:nvSpPr>
          <p:cNvPr id="2009104" name="Line 16"/>
          <p:cNvSpPr>
            <a:spLocks noChangeShapeType="1"/>
          </p:cNvSpPr>
          <p:nvPr/>
        </p:nvSpPr>
        <p:spPr bwMode="auto">
          <a:xfrm flipH="1">
            <a:off x="3581400" y="2057400"/>
            <a:ext cx="990600" cy="1143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9108" name="Line 20"/>
          <p:cNvSpPr>
            <a:spLocks noChangeShapeType="1"/>
          </p:cNvSpPr>
          <p:nvPr/>
        </p:nvSpPr>
        <p:spPr bwMode="auto">
          <a:xfrm>
            <a:off x="5181600" y="3429000"/>
            <a:ext cx="106680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9110" name="Oval 22"/>
          <p:cNvSpPr>
            <a:spLocks noChangeArrowheads="1"/>
          </p:cNvSpPr>
          <p:nvPr/>
        </p:nvSpPr>
        <p:spPr bwMode="auto">
          <a:xfrm>
            <a:off x="4724400" y="2971800"/>
            <a:ext cx="838200" cy="838200"/>
          </a:xfrm>
          <a:prstGeom prst="ellipse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400"/>
          </a:p>
          <a:p>
            <a:r>
              <a:rPr lang="en-US" sz="7200"/>
              <a:t>?</a:t>
            </a:r>
          </a:p>
        </p:txBody>
      </p:sp>
      <p:sp>
        <p:nvSpPr>
          <p:cNvPr id="2009112" name="Line 24"/>
          <p:cNvSpPr>
            <a:spLocks noChangeShapeType="1"/>
          </p:cNvSpPr>
          <p:nvPr/>
        </p:nvSpPr>
        <p:spPr bwMode="auto">
          <a:xfrm>
            <a:off x="4419600" y="4648200"/>
            <a:ext cx="990600" cy="914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9113" name="Line 25"/>
          <p:cNvSpPr>
            <a:spLocks noChangeShapeType="1"/>
          </p:cNvSpPr>
          <p:nvPr/>
        </p:nvSpPr>
        <p:spPr bwMode="auto">
          <a:xfrm flipH="1">
            <a:off x="3276600" y="4724400"/>
            <a:ext cx="106680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9118" name="Rectangle 30"/>
          <p:cNvSpPr>
            <a:spLocks noChangeArrowheads="1"/>
          </p:cNvSpPr>
          <p:nvPr/>
        </p:nvSpPr>
        <p:spPr bwMode="auto">
          <a:xfrm>
            <a:off x="3886200" y="4264025"/>
            <a:ext cx="990600" cy="612775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09119" name="Line 31"/>
          <p:cNvSpPr>
            <a:spLocks noChangeShapeType="1"/>
          </p:cNvSpPr>
          <p:nvPr/>
        </p:nvSpPr>
        <p:spPr bwMode="auto">
          <a:xfrm>
            <a:off x="4114800" y="4570413"/>
            <a:ext cx="566738" cy="1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09122" name="Rectangle 34"/>
          <p:cNvSpPr>
            <a:spLocks noChangeArrowheads="1"/>
          </p:cNvSpPr>
          <p:nvPr/>
        </p:nvSpPr>
        <p:spPr bwMode="auto">
          <a:xfrm>
            <a:off x="2819400" y="3048000"/>
            <a:ext cx="16002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Select enemy</a:t>
            </a:r>
          </a:p>
          <a:p>
            <a:r>
              <a:rPr lang="en-US" sz="1600"/>
              <a:t>(write to blackboard)</a:t>
            </a:r>
          </a:p>
        </p:txBody>
      </p:sp>
      <p:sp>
        <p:nvSpPr>
          <p:cNvPr id="2009123" name="Rectangle 35"/>
          <p:cNvSpPr>
            <a:spLocks noChangeArrowheads="1"/>
          </p:cNvSpPr>
          <p:nvPr/>
        </p:nvSpPr>
        <p:spPr bwMode="auto">
          <a:xfrm>
            <a:off x="5943600" y="3048000"/>
            <a:ext cx="16002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Engage enemy</a:t>
            </a:r>
          </a:p>
          <a:p>
            <a:r>
              <a:rPr lang="en-US" sz="1600"/>
              <a:t>(read from blackboard)</a:t>
            </a:r>
          </a:p>
        </p:txBody>
      </p:sp>
      <p:sp>
        <p:nvSpPr>
          <p:cNvPr id="2009124" name="Rectangle 36"/>
          <p:cNvSpPr>
            <a:spLocks noChangeArrowheads="1"/>
          </p:cNvSpPr>
          <p:nvPr/>
        </p:nvSpPr>
        <p:spPr bwMode="auto">
          <a:xfrm>
            <a:off x="5410200" y="4191000"/>
            <a:ext cx="16002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Always </a:t>
            </a:r>
          </a:p>
          <a:p>
            <a:r>
              <a:rPr lang="en-US" sz="2800"/>
              <a:t>succeed</a:t>
            </a:r>
            <a:endParaRPr lang="en-US" sz="2000"/>
          </a:p>
        </p:txBody>
      </p:sp>
      <p:sp>
        <p:nvSpPr>
          <p:cNvPr id="2009125" name="Rectangle 37"/>
          <p:cNvSpPr>
            <a:spLocks noChangeArrowheads="1"/>
          </p:cNvSpPr>
          <p:nvPr/>
        </p:nvSpPr>
        <p:spPr bwMode="auto">
          <a:xfrm>
            <a:off x="2514600" y="5486400"/>
            <a:ext cx="16002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High ground</a:t>
            </a:r>
          </a:p>
          <a:p>
            <a:r>
              <a:rPr lang="en-US" sz="2800"/>
              <a:t>available?</a:t>
            </a:r>
            <a:endParaRPr lang="en-US" sz="2000"/>
          </a:p>
        </p:txBody>
      </p:sp>
      <p:sp>
        <p:nvSpPr>
          <p:cNvPr id="2009126" name="Rectangle 38"/>
          <p:cNvSpPr>
            <a:spLocks noChangeArrowheads="1"/>
          </p:cNvSpPr>
          <p:nvPr/>
        </p:nvSpPr>
        <p:spPr bwMode="auto">
          <a:xfrm>
            <a:off x="4572000" y="5486400"/>
            <a:ext cx="1600200" cy="762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  <a:p>
            <a:r>
              <a:rPr lang="en-US" sz="2800"/>
              <a:t>Move to </a:t>
            </a:r>
          </a:p>
          <a:p>
            <a:r>
              <a:rPr lang="en-US" sz="2800"/>
              <a:t>high ground</a:t>
            </a:r>
            <a:endParaRPr lang="en-US" sz="2000"/>
          </a:p>
        </p:txBody>
      </p:sp>
      <p:sp>
        <p:nvSpPr>
          <p:cNvPr id="2009101" name="Rectangle 13"/>
          <p:cNvSpPr>
            <a:spLocks noChangeArrowheads="1"/>
          </p:cNvSpPr>
          <p:nvPr/>
        </p:nvSpPr>
        <p:spPr bwMode="auto">
          <a:xfrm>
            <a:off x="4038600" y="1752600"/>
            <a:ext cx="990600" cy="612775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200"/>
          </a:p>
          <a:p>
            <a:endParaRPr lang="en-US" sz="4800"/>
          </a:p>
        </p:txBody>
      </p:sp>
      <p:sp>
        <p:nvSpPr>
          <p:cNvPr id="2009102" name="Line 14"/>
          <p:cNvSpPr>
            <a:spLocks noChangeShapeType="1"/>
          </p:cNvSpPr>
          <p:nvPr/>
        </p:nvSpPr>
        <p:spPr bwMode="auto">
          <a:xfrm>
            <a:off x="4267200" y="2057400"/>
            <a:ext cx="5667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2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F4417E-9D6D-4FA1-914F-C6E256F47928}" type="slidenum">
              <a:rPr lang="en-US"/>
              <a:pPr/>
              <a:t>157</a:t>
            </a:fld>
            <a:endParaRPr lang="en-US"/>
          </a:p>
        </p:txBody>
      </p:sp>
      <p:pic>
        <p:nvPicPr>
          <p:cNvPr id="199373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7000" y="152400"/>
            <a:ext cx="2667000" cy="2187575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9937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Behavior Trees:</a:t>
            </a:r>
            <a:br>
              <a:rPr lang="en-US" sz="4000"/>
            </a:br>
            <a:r>
              <a:rPr lang="en-US" sz="4000"/>
              <a:t>Who should run???</a:t>
            </a:r>
          </a:p>
        </p:txBody>
      </p:sp>
      <p:sp>
        <p:nvSpPr>
          <p:cNvPr id="199373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8229600" cy="495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Prioritized-list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March down prioritized list of children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First one that can run, does, but higher-priority siblings can always interrupt the winner on subsequent ticks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Most often used strategy in Halo 2</a:t>
            </a:r>
          </a:p>
          <a:p>
            <a:pPr>
              <a:lnSpc>
                <a:spcPct val="80000"/>
              </a:lnSpc>
            </a:pPr>
            <a:r>
              <a:rPr lang="en-US" sz="2400"/>
              <a:t>Sequential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Run each child in order, skipping irrelevant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When reach end of the list, parent behavior is done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Sequential-looping: When at end of list, start again</a:t>
            </a:r>
          </a:p>
          <a:p>
            <a:pPr>
              <a:lnSpc>
                <a:spcPct val="80000"/>
              </a:lnSpc>
            </a:pPr>
            <a:r>
              <a:rPr lang="en-US" sz="2400"/>
              <a:t>Probabilistic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Random choice is made from among relevant children </a:t>
            </a:r>
          </a:p>
          <a:p>
            <a:pPr>
              <a:lnSpc>
                <a:spcPct val="80000"/>
              </a:lnSpc>
            </a:pPr>
            <a:r>
              <a:rPr lang="en-US" sz="2400"/>
              <a:t>One-off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Pick randomly or prioritized, but never repeat same choice</a:t>
            </a:r>
          </a:p>
          <a:p>
            <a:pPr lvl="1"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1800"/>
              <a:t>Note: Selected children get bonuses next frame to avoid flip-flopping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07858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B3721D-FB14-464B-B3C5-084DD2BED554}" type="slidenum">
              <a:rPr lang="en-US"/>
              <a:pPr/>
              <a:t>158</a:t>
            </a:fld>
            <a:endParaRPr lang="en-US"/>
          </a:p>
        </p:txBody>
      </p:sp>
      <p:sp>
        <p:nvSpPr>
          <p:cNvPr id="199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Behavior Trees</a:t>
            </a:r>
          </a:p>
        </p:txBody>
      </p:sp>
      <p:sp>
        <p:nvSpPr>
          <p:cNvPr id="199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More scalable than simple FSMs</a:t>
            </a:r>
          </a:p>
          <a:p>
            <a:r>
              <a:rPr lang="en-US" sz="2800"/>
              <a:t>Similar to HFSMs but with rule-based transitions</a:t>
            </a:r>
          </a:p>
          <a:p>
            <a:r>
              <a:rPr lang="en-US" sz="2800"/>
              <a:t>More information:</a:t>
            </a:r>
          </a:p>
          <a:p>
            <a:pPr lvl="1"/>
            <a:r>
              <a:rPr lang="en-US" sz="2400"/>
              <a:t>Halo 2 article</a:t>
            </a:r>
          </a:p>
          <a:p>
            <a:pPr lvl="2"/>
            <a:r>
              <a:rPr lang="en-US" sz="2000">
                <a:hlinkClick r:id="rId2"/>
              </a:rPr>
              <a:t>http://www.gamasutra.com/gdc2005/features/20050311/isla_01.shtml</a:t>
            </a:r>
            <a:endParaRPr lang="en-US" sz="2000"/>
          </a:p>
          <a:p>
            <a:pPr lvl="1"/>
            <a:r>
              <a:rPr lang="en-US" sz="2400"/>
              <a:t>Behavior Tree Overview</a:t>
            </a:r>
          </a:p>
          <a:p>
            <a:pPr lvl="2"/>
            <a:r>
              <a:rPr lang="en-US" sz="2000">
                <a:hlinkClick r:id="rId3"/>
              </a:rPr>
              <a:t>http://aigamedev.com/hierarchical-logic/bt-overview</a:t>
            </a:r>
            <a:endParaRPr lang="en-US" sz="2000"/>
          </a:p>
          <a:p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80016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5D95B0-1721-49F5-A438-4CA3E735A110}" type="slidenum">
              <a:rPr lang="en-US"/>
              <a:pPr/>
              <a:t>159</a:t>
            </a:fld>
            <a:endParaRPr lang="en-US"/>
          </a:p>
        </p:txBody>
      </p:sp>
      <p:sp>
        <p:nvSpPr>
          <p:cNvPr id="200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Behavior Trees Criticism</a:t>
            </a:r>
          </a:p>
        </p:txBody>
      </p:sp>
      <p:sp>
        <p:nvSpPr>
          <p:cNvPr id="200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Clunky with state-based behavior</a:t>
            </a:r>
          </a:p>
          <a:p>
            <a:pPr lvl="1"/>
            <a:r>
              <a:rPr lang="en-US" sz="2400"/>
              <a:t>Hard to design in term of states</a:t>
            </a:r>
          </a:p>
          <a:p>
            <a:pPr lvl="1"/>
            <a:r>
              <a:rPr lang="en-US" sz="2400"/>
              <a:t>AI based on behavior trees tends to avoid this behavior</a:t>
            </a:r>
          </a:p>
          <a:p>
            <a:pPr lvl="1"/>
            <a:endParaRPr lang="en-US" sz="2400"/>
          </a:p>
          <a:p>
            <a:r>
              <a:rPr lang="en-US" sz="2800"/>
              <a:t>Doesn't deal nicely with interruptions</a:t>
            </a:r>
          </a:p>
          <a:p>
            <a:pPr lvl="1"/>
            <a:r>
              <a:rPr lang="en-US" sz="2400"/>
              <a:t>Cumbersome to implement</a:t>
            </a:r>
          </a:p>
          <a:p>
            <a:pPr lvl="1"/>
            <a:r>
              <a:rPr lang="en-US" sz="2400"/>
              <a:t>Examples:</a:t>
            </a:r>
          </a:p>
          <a:p>
            <a:pPr lvl="2"/>
            <a:r>
              <a:rPr lang="en-US" sz="2000"/>
              <a:t>Interrupting patrol route to hide or raise alarm</a:t>
            </a:r>
          </a:p>
          <a:p>
            <a:pPr lvl="2"/>
            <a:r>
              <a:rPr lang="en-US" sz="2000"/>
              <a:t>Switching strategies when ammo low</a:t>
            </a:r>
          </a:p>
        </p:txBody>
      </p:sp>
    </p:spTree>
    <p:extLst>
      <p:ext uri="{BB962C8B-B14F-4D97-AF65-F5344CB8AC3E}">
        <p14:creationId xmlns:p14="http://schemas.microsoft.com/office/powerpoint/2010/main" val="89129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Queued State Machines</a:t>
            </a:r>
            <a:br>
              <a:rPr lang="en-US" dirty="0" smtClean="0"/>
            </a:br>
            <a:r>
              <a:rPr lang="en-US" dirty="0" smtClean="0"/>
              <a:t>(Push operation enables HFSM)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 2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338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 1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cxnSp>
        <p:nvCxnSpPr>
          <p:cNvPr id="14" name="Straight Arrow Connector 13"/>
          <p:cNvCxnSpPr>
            <a:stCxn id="11" idx="2"/>
            <a:endCxn id="12" idx="0"/>
          </p:cNvCxnSpPr>
          <p:nvPr/>
        </p:nvCxnSpPr>
        <p:spPr>
          <a:xfrm>
            <a:off x="44196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3200" y="3549134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64652" y="47683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Inactive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248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C065AA97-6D66-466A-937B-BA1626D9672B}" type="slidenum">
              <a:rPr lang="en-US"/>
              <a:pPr/>
              <a:t>160</a:t>
            </a:fld>
            <a:endParaRPr lang="en-US"/>
          </a:p>
        </p:txBody>
      </p:sp>
      <p:sp>
        <p:nvSpPr>
          <p:cNvPr id="16568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Subsumption Architecture</a:t>
            </a:r>
          </a:p>
        </p:txBody>
      </p:sp>
      <p:sp>
        <p:nvSpPr>
          <p:cNvPr id="16568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82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4D50FF-89F5-42E7-9020-AB91164EF5A4}" type="slidenum">
              <a:rPr lang="en-US"/>
              <a:pPr/>
              <a:t>161</a:t>
            </a:fld>
            <a:endParaRPr lang="en-US"/>
          </a:p>
        </p:txBody>
      </p:sp>
      <p:sp>
        <p:nvSpPr>
          <p:cNvPr id="165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Subsumption Architecture</a:t>
            </a:r>
          </a:p>
        </p:txBody>
      </p:sp>
      <p:sp>
        <p:nvSpPr>
          <p:cNvPr id="165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Term invented by Rodney Brooks (MIT) in mid to late 1980s</a:t>
            </a:r>
          </a:p>
          <a:p>
            <a:pPr lvl="1"/>
            <a:r>
              <a:rPr lang="en-US"/>
              <a:t>AI model invented by Alexandre Parodi</a:t>
            </a:r>
          </a:p>
          <a:p>
            <a:pPr lvl="1"/>
            <a:r>
              <a:rPr lang="en-US"/>
              <a:t>Designed for behavior based robots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r>
              <a:rPr lang="en-US" sz="1400"/>
              <a:t>J. J. Nitao and A. M. Parodi (1986) "A Real-Time Reflexive Pilot for an Autonomous Land Vehicle", IEEE Control Systems, vol. 6, no. 1, February, pp.14-23.</a:t>
            </a:r>
          </a:p>
          <a:p>
            <a:r>
              <a:rPr lang="en-US" sz="1400"/>
              <a:t>R. A. Brooks (1986) "A Robust Layered Control System For A Mobile Robot", IEEE Journal Of Robotics And Automation, RA-2, April. pp. 14-23.</a:t>
            </a:r>
            <a:endParaRPr lang="en-US" sz="3600"/>
          </a:p>
        </p:txBody>
      </p:sp>
      <p:pic>
        <p:nvPicPr>
          <p:cNvPr id="1658884" name="Picture 4" descr="headsh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0" y="0"/>
            <a:ext cx="13335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41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FA1493-3584-4E9B-8D60-ED9D499E2248}" type="slidenum">
              <a:rPr lang="en-US"/>
              <a:pPr/>
              <a:t>162</a:t>
            </a:fld>
            <a:endParaRPr lang="en-US"/>
          </a:p>
        </p:txBody>
      </p:sp>
      <p:sp>
        <p:nvSpPr>
          <p:cNvPr id="1660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Subsumption Architecture</a:t>
            </a:r>
          </a:p>
        </p:txBody>
      </p:sp>
      <p:sp>
        <p:nvSpPr>
          <p:cNvPr id="166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One school of thought is that robots should model the world internally and operate on this internal model</a:t>
            </a:r>
          </a:p>
          <a:p>
            <a:r>
              <a:rPr lang="en-US"/>
              <a:t>Rodney Brooks argued</a:t>
            </a:r>
          </a:p>
          <a:p>
            <a:pPr lvl="1"/>
            <a:r>
              <a:rPr lang="en-US"/>
              <a:t>World too complex to model internally</a:t>
            </a:r>
          </a:p>
          <a:p>
            <a:pPr lvl="2"/>
            <a:r>
              <a:rPr lang="en-US"/>
              <a:t>"The world is its own best model"</a:t>
            </a:r>
          </a:p>
          <a:p>
            <a:pPr lvl="1"/>
            <a:r>
              <a:rPr lang="en-US"/>
              <a:t>Robots should operate by sensing the changing environment</a:t>
            </a:r>
          </a:p>
        </p:txBody>
      </p:sp>
    </p:spTree>
    <p:extLst>
      <p:ext uri="{BB962C8B-B14F-4D97-AF65-F5344CB8AC3E}">
        <p14:creationId xmlns:p14="http://schemas.microsoft.com/office/powerpoint/2010/main" val="250685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EB4F76-884F-4718-807B-C5D35BCE84AE}" type="slidenum">
              <a:rPr lang="en-US"/>
              <a:pPr/>
              <a:t>163</a:t>
            </a:fld>
            <a:endParaRPr lang="en-US"/>
          </a:p>
        </p:txBody>
      </p:sp>
      <p:sp>
        <p:nvSpPr>
          <p:cNvPr id="1662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Subsumption Architecture</a:t>
            </a:r>
          </a:p>
        </p:txBody>
      </p:sp>
      <p:sp>
        <p:nvSpPr>
          <p:cNvPr id="166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Cleanly separates the behavior of a single character into concurrently running behaviors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Each behavior could be a finite-state machine</a:t>
            </a:r>
          </a:p>
          <a:p>
            <a:pPr>
              <a:lnSpc>
                <a:spcPct val="80000"/>
              </a:lnSpc>
            </a:pPr>
            <a:r>
              <a:rPr lang="en-US" sz="2800"/>
              <a:t>Higher layers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Goal determination and goal seeking</a:t>
            </a:r>
          </a:p>
          <a:p>
            <a:pPr>
              <a:lnSpc>
                <a:spcPct val="80000"/>
              </a:lnSpc>
            </a:pPr>
            <a:r>
              <a:rPr lang="en-US" sz="2800"/>
              <a:t>Lower layers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Obstacle avoidance and other rudimentary behaviors</a:t>
            </a:r>
          </a:p>
          <a:p>
            <a:pPr>
              <a:lnSpc>
                <a:spcPct val="80000"/>
              </a:lnSpc>
            </a:pPr>
            <a:r>
              <a:rPr lang="en-US" sz="2800"/>
              <a:t>Priority is with lower layers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Can inhibit inputs or overrule outputs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Lower layers form complete working system</a:t>
            </a:r>
          </a:p>
        </p:txBody>
      </p:sp>
    </p:spTree>
    <p:extLst>
      <p:ext uri="{BB962C8B-B14F-4D97-AF65-F5344CB8AC3E}">
        <p14:creationId xmlns:p14="http://schemas.microsoft.com/office/powerpoint/2010/main" val="371700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BAC08D-4FA6-45CC-A27F-55C102BA28FE}" type="slidenum">
              <a:rPr lang="en-US"/>
              <a:pPr/>
              <a:t>164</a:t>
            </a:fld>
            <a:endParaRPr lang="en-US"/>
          </a:p>
        </p:txBody>
      </p:sp>
      <p:sp>
        <p:nvSpPr>
          <p:cNvPr id="166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4000"/>
              <a:t>Rodney Brooks' "Allen" Robot</a:t>
            </a:r>
          </a:p>
        </p:txBody>
      </p:sp>
      <p:sp>
        <p:nvSpPr>
          <p:cNvPr id="16650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80772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Bottom layer: Avoidance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Avoids static and dynamic obstacles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Close objects cause robot to scurry (steer) away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Speed controlled by inverse square of distance to nearest obstacle</a:t>
            </a:r>
          </a:p>
          <a:p>
            <a:pPr>
              <a:lnSpc>
                <a:spcPct val="90000"/>
              </a:lnSpc>
            </a:pPr>
            <a:r>
              <a:rPr lang="en-US" sz="2400"/>
              <a:t>Middle layer: Wandering 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Picks a destination and travels for 10 seconds</a:t>
            </a:r>
          </a:p>
          <a:p>
            <a:pPr>
              <a:lnSpc>
                <a:spcPct val="90000"/>
              </a:lnSpc>
            </a:pPr>
            <a:r>
              <a:rPr lang="en-US" sz="2400"/>
              <a:t>Top layer: Exploring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Uses sonar to identify distance places to explore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If found, it would go toward it and suppress the middle wander layer (but summed with bottom layer)</a:t>
            </a:r>
          </a:p>
          <a:p>
            <a:pPr>
              <a:lnSpc>
                <a:spcPct val="90000"/>
              </a:lnSpc>
            </a:pPr>
            <a:endParaRPr lang="en-US" sz="2400"/>
          </a:p>
        </p:txBody>
      </p:sp>
      <p:pic>
        <p:nvPicPr>
          <p:cNvPr id="1665028" name="Picture 4" descr="image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688" y="0"/>
            <a:ext cx="1230312" cy="2235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02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E58D50-601E-40D9-B45B-C8F9B585FF25}" type="slidenum">
              <a:rPr lang="en-US"/>
              <a:pPr/>
              <a:t>165</a:t>
            </a:fld>
            <a:endParaRPr lang="en-US"/>
          </a:p>
        </p:txBody>
      </p:sp>
      <p:sp>
        <p:nvSpPr>
          <p:cNvPr id="1667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4000"/>
              <a:t>Robot Example</a:t>
            </a:r>
          </a:p>
        </p:txBody>
      </p:sp>
      <p:sp>
        <p:nvSpPr>
          <p:cNvPr id="1667075" name="Line 3"/>
          <p:cNvSpPr>
            <a:spLocks noChangeShapeType="1"/>
          </p:cNvSpPr>
          <p:nvPr/>
        </p:nvSpPr>
        <p:spPr bwMode="auto">
          <a:xfrm>
            <a:off x="4572000" y="39624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67076" name="Rectangle 4"/>
          <p:cNvSpPr>
            <a:spLocks noChangeArrowheads="1"/>
          </p:cNvSpPr>
          <p:nvPr/>
        </p:nvSpPr>
        <p:spPr bwMode="auto">
          <a:xfrm>
            <a:off x="2514600" y="5334000"/>
            <a:ext cx="41148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 baseline="0"/>
              <a:t> </a:t>
            </a:r>
            <a:r>
              <a:rPr lang="en-US" sz="4400"/>
              <a:t>Avoid Obstacle</a:t>
            </a:r>
            <a:r>
              <a:rPr lang="en-US"/>
              <a:t> </a:t>
            </a:r>
          </a:p>
        </p:txBody>
      </p:sp>
      <p:sp>
        <p:nvSpPr>
          <p:cNvPr id="1667077" name="Line 5"/>
          <p:cNvSpPr>
            <a:spLocks noChangeShapeType="1"/>
          </p:cNvSpPr>
          <p:nvPr/>
        </p:nvSpPr>
        <p:spPr bwMode="auto">
          <a:xfrm>
            <a:off x="4572000" y="50292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67078" name="Text Box 6"/>
          <p:cNvSpPr txBox="1">
            <a:spLocks noChangeArrowheads="1"/>
          </p:cNvSpPr>
          <p:nvPr/>
        </p:nvSpPr>
        <p:spPr bwMode="auto">
          <a:xfrm>
            <a:off x="3427413" y="1614488"/>
            <a:ext cx="23383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baseline="0"/>
              <a:t>Highest Layer (goals)</a:t>
            </a:r>
          </a:p>
        </p:txBody>
      </p:sp>
      <p:sp>
        <p:nvSpPr>
          <p:cNvPr id="1667079" name="Text Box 7"/>
          <p:cNvSpPr txBox="1">
            <a:spLocks noChangeArrowheads="1"/>
          </p:cNvSpPr>
          <p:nvPr/>
        </p:nvSpPr>
        <p:spPr bwMode="auto">
          <a:xfrm>
            <a:off x="3308350" y="6186488"/>
            <a:ext cx="2544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baseline="0"/>
              <a:t>Lowest Layer (reflexes)</a:t>
            </a:r>
          </a:p>
        </p:txBody>
      </p:sp>
      <p:sp>
        <p:nvSpPr>
          <p:cNvPr id="1667080" name="Line 8"/>
          <p:cNvSpPr>
            <a:spLocks noChangeShapeType="1"/>
          </p:cNvSpPr>
          <p:nvPr/>
        </p:nvSpPr>
        <p:spPr bwMode="auto">
          <a:xfrm>
            <a:off x="4572000" y="28956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67081" name="Line 9"/>
          <p:cNvSpPr>
            <a:spLocks noChangeShapeType="1"/>
          </p:cNvSpPr>
          <p:nvPr/>
        </p:nvSpPr>
        <p:spPr bwMode="auto">
          <a:xfrm flipV="1">
            <a:off x="1905000" y="25146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67082" name="Rectangle 10"/>
          <p:cNvSpPr>
            <a:spLocks noChangeArrowheads="1"/>
          </p:cNvSpPr>
          <p:nvPr/>
        </p:nvSpPr>
        <p:spPr bwMode="auto">
          <a:xfrm>
            <a:off x="7239000" y="1905000"/>
            <a:ext cx="1371600" cy="449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/>
              <a:t>Motors</a:t>
            </a:r>
          </a:p>
        </p:txBody>
      </p:sp>
      <p:sp>
        <p:nvSpPr>
          <p:cNvPr id="1667083" name="Rectangle 11"/>
          <p:cNvSpPr>
            <a:spLocks noChangeArrowheads="1"/>
          </p:cNvSpPr>
          <p:nvPr/>
        </p:nvSpPr>
        <p:spPr bwMode="auto">
          <a:xfrm>
            <a:off x="2514600" y="4267200"/>
            <a:ext cx="41148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/>
              <a:t>Wander</a:t>
            </a:r>
            <a:endParaRPr lang="en-US" sz="4400" baseline="0"/>
          </a:p>
        </p:txBody>
      </p:sp>
      <p:sp>
        <p:nvSpPr>
          <p:cNvPr id="1667084" name="Rectangle 12"/>
          <p:cNvSpPr>
            <a:spLocks noChangeArrowheads="1"/>
          </p:cNvSpPr>
          <p:nvPr/>
        </p:nvSpPr>
        <p:spPr bwMode="auto">
          <a:xfrm>
            <a:off x="2514600" y="3200400"/>
            <a:ext cx="41148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/>
              <a:t>Explore World</a:t>
            </a:r>
          </a:p>
        </p:txBody>
      </p:sp>
      <p:sp>
        <p:nvSpPr>
          <p:cNvPr id="1667085" name="Rectangle 13"/>
          <p:cNvSpPr>
            <a:spLocks noChangeArrowheads="1"/>
          </p:cNvSpPr>
          <p:nvPr/>
        </p:nvSpPr>
        <p:spPr bwMode="auto">
          <a:xfrm>
            <a:off x="2514600" y="2133600"/>
            <a:ext cx="41148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/>
              <a:t>Create a Map</a:t>
            </a:r>
          </a:p>
        </p:txBody>
      </p:sp>
      <p:sp>
        <p:nvSpPr>
          <p:cNvPr id="1667086" name="Rectangle 14"/>
          <p:cNvSpPr>
            <a:spLocks noChangeArrowheads="1"/>
          </p:cNvSpPr>
          <p:nvPr/>
        </p:nvSpPr>
        <p:spPr bwMode="auto">
          <a:xfrm>
            <a:off x="533400" y="1828800"/>
            <a:ext cx="1371600" cy="44958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/>
              <a:t>Sensor</a:t>
            </a:r>
          </a:p>
          <a:p>
            <a:r>
              <a:rPr lang="en-US" sz="4400"/>
              <a:t>Data</a:t>
            </a:r>
          </a:p>
        </p:txBody>
      </p:sp>
      <p:sp>
        <p:nvSpPr>
          <p:cNvPr id="1667087" name="Line 15"/>
          <p:cNvSpPr>
            <a:spLocks noChangeShapeType="1"/>
          </p:cNvSpPr>
          <p:nvPr/>
        </p:nvSpPr>
        <p:spPr bwMode="auto">
          <a:xfrm flipV="1">
            <a:off x="1905000" y="3581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67088" name="Line 16"/>
          <p:cNvSpPr>
            <a:spLocks noChangeShapeType="1"/>
          </p:cNvSpPr>
          <p:nvPr/>
        </p:nvSpPr>
        <p:spPr bwMode="auto">
          <a:xfrm flipV="1">
            <a:off x="1905000" y="46482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67089" name="Line 17"/>
          <p:cNvSpPr>
            <a:spLocks noChangeShapeType="1"/>
          </p:cNvSpPr>
          <p:nvPr/>
        </p:nvSpPr>
        <p:spPr bwMode="auto">
          <a:xfrm flipV="1">
            <a:off x="1905000" y="57150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67090" name="Line 18"/>
          <p:cNvSpPr>
            <a:spLocks noChangeShapeType="1"/>
          </p:cNvSpPr>
          <p:nvPr/>
        </p:nvSpPr>
        <p:spPr bwMode="auto">
          <a:xfrm flipV="1">
            <a:off x="6629400" y="25146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67091" name="Line 19"/>
          <p:cNvSpPr>
            <a:spLocks noChangeShapeType="1"/>
          </p:cNvSpPr>
          <p:nvPr/>
        </p:nvSpPr>
        <p:spPr bwMode="auto">
          <a:xfrm flipV="1">
            <a:off x="6629400" y="3581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67092" name="Line 20"/>
          <p:cNvSpPr>
            <a:spLocks noChangeShapeType="1"/>
          </p:cNvSpPr>
          <p:nvPr/>
        </p:nvSpPr>
        <p:spPr bwMode="auto">
          <a:xfrm flipV="1">
            <a:off x="6629400" y="46482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67093" name="Line 21"/>
          <p:cNvSpPr>
            <a:spLocks noChangeShapeType="1"/>
          </p:cNvSpPr>
          <p:nvPr/>
        </p:nvSpPr>
        <p:spPr bwMode="auto">
          <a:xfrm flipV="1">
            <a:off x="6629400" y="57150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77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0080E5-3A2A-428F-8B6D-F2EEAEBB9781}" type="slidenum">
              <a:rPr lang="en-US"/>
              <a:pPr/>
              <a:t>166</a:t>
            </a:fld>
            <a:endParaRPr lang="en-US"/>
          </a:p>
        </p:txBody>
      </p:sp>
      <p:sp>
        <p:nvSpPr>
          <p:cNvPr id="1669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4000"/>
              <a:t>Evaluation</a:t>
            </a:r>
          </a:p>
        </p:txBody>
      </p:sp>
      <p:sp>
        <p:nvSpPr>
          <p:cNvPr id="166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Key Benefits of Architecture</a:t>
            </a:r>
          </a:p>
          <a:p>
            <a:pPr lvl="1"/>
            <a:r>
              <a:rPr lang="en-US"/>
              <a:t>Robustness</a:t>
            </a:r>
          </a:p>
          <a:p>
            <a:pPr lvl="1"/>
            <a:r>
              <a:rPr lang="en-US"/>
              <a:t>Goal preservation</a:t>
            </a:r>
          </a:p>
          <a:p>
            <a:r>
              <a:rPr lang="en-US"/>
              <a:t>Problems</a:t>
            </a:r>
          </a:p>
          <a:p>
            <a:pPr lvl="1"/>
            <a:r>
              <a:rPr lang="en-US"/>
              <a:t>Can't be modularized easily</a:t>
            </a:r>
          </a:p>
          <a:p>
            <a:pPr lvl="1"/>
            <a:r>
              <a:rPr lang="en-US"/>
              <a:t>Low flexibility at runtime</a:t>
            </a:r>
          </a:p>
          <a:p>
            <a:pPr lvl="1">
              <a:buFont typeface="Wingdings" pitchFamily="2" charset="2"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98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F0C76B-0B90-44BF-BD20-E378655B753D}" type="slidenum">
              <a:rPr lang="en-US"/>
              <a:pPr/>
              <a:t>167</a:t>
            </a:fld>
            <a:endParaRPr lang="en-US"/>
          </a:p>
        </p:txBody>
      </p:sp>
      <p:sp>
        <p:nvSpPr>
          <p:cNvPr id="1671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Subsumption Architecture:</a:t>
            </a:r>
          </a:p>
        </p:txBody>
      </p:sp>
      <p:sp>
        <p:nvSpPr>
          <p:cNvPr id="1671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Known games that used subsumption:</a:t>
            </a:r>
          </a:p>
          <a:p>
            <a:pPr lvl="1"/>
            <a:r>
              <a:rPr lang="en-US"/>
              <a:t>Halo series </a:t>
            </a:r>
          </a:p>
          <a:p>
            <a:pPr lvl="1"/>
            <a:r>
              <a:rPr lang="en-US"/>
              <a:t>Oddworld series </a:t>
            </a:r>
          </a:p>
          <a:p>
            <a:pPr lvl="1"/>
            <a:r>
              <a:rPr lang="en-US"/>
              <a:t>Jedi Knight: Dark Forces 2</a:t>
            </a:r>
          </a:p>
          <a:p>
            <a:r>
              <a:rPr lang="en-US"/>
              <a:t>Slightly different implementation, but still spirit of subsumption</a:t>
            </a:r>
          </a:p>
          <a:p>
            <a:pPr lvl="1"/>
            <a:r>
              <a:rPr lang="en-US"/>
              <a:t>Increases flexibility and modularization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05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5F226A-3428-4CB5-BECE-67566F8271DB}" type="slidenum">
              <a:rPr lang="en-US"/>
              <a:pPr/>
              <a:t>168</a:t>
            </a:fld>
            <a:endParaRPr lang="en-US"/>
          </a:p>
        </p:txBody>
      </p:sp>
      <p:sp>
        <p:nvSpPr>
          <p:cNvPr id="167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3200"/>
              <a:t>Game Implementation (Oddworld series)</a:t>
            </a:r>
          </a:p>
        </p:txBody>
      </p:sp>
      <p:sp>
        <p:nvSpPr>
          <p:cNvPr id="1673219" name="Line 3"/>
          <p:cNvSpPr>
            <a:spLocks noChangeShapeType="1"/>
          </p:cNvSpPr>
          <p:nvPr/>
        </p:nvSpPr>
        <p:spPr bwMode="auto">
          <a:xfrm>
            <a:off x="4572000" y="39624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73220" name="Rectangle 4"/>
          <p:cNvSpPr>
            <a:spLocks noChangeArrowheads="1"/>
          </p:cNvSpPr>
          <p:nvPr/>
        </p:nvSpPr>
        <p:spPr bwMode="auto">
          <a:xfrm>
            <a:off x="2514600" y="5334000"/>
            <a:ext cx="41148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 baseline="0"/>
              <a:t> </a:t>
            </a:r>
            <a:r>
              <a:rPr lang="en-US" sz="4400"/>
              <a:t>Movement</a:t>
            </a:r>
            <a:r>
              <a:rPr lang="en-US"/>
              <a:t> </a:t>
            </a:r>
          </a:p>
        </p:txBody>
      </p:sp>
      <p:sp>
        <p:nvSpPr>
          <p:cNvPr id="1673221" name="Line 5"/>
          <p:cNvSpPr>
            <a:spLocks noChangeShapeType="1"/>
          </p:cNvSpPr>
          <p:nvPr/>
        </p:nvSpPr>
        <p:spPr bwMode="auto">
          <a:xfrm>
            <a:off x="4572000" y="50292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73222" name="Line 6"/>
          <p:cNvSpPr>
            <a:spLocks noChangeShapeType="1"/>
          </p:cNvSpPr>
          <p:nvPr/>
        </p:nvSpPr>
        <p:spPr bwMode="auto">
          <a:xfrm>
            <a:off x="4572000" y="28956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73223" name="Rectangle 7"/>
          <p:cNvSpPr>
            <a:spLocks noChangeArrowheads="1"/>
          </p:cNvSpPr>
          <p:nvPr/>
        </p:nvSpPr>
        <p:spPr bwMode="auto">
          <a:xfrm>
            <a:off x="2514600" y="4267200"/>
            <a:ext cx="41148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/>
              <a:t>Action</a:t>
            </a:r>
            <a:endParaRPr lang="en-US" sz="4400" baseline="0"/>
          </a:p>
        </p:txBody>
      </p:sp>
      <p:sp>
        <p:nvSpPr>
          <p:cNvPr id="1673224" name="Rectangle 8"/>
          <p:cNvSpPr>
            <a:spLocks noChangeArrowheads="1"/>
          </p:cNvSpPr>
          <p:nvPr/>
        </p:nvSpPr>
        <p:spPr bwMode="auto">
          <a:xfrm>
            <a:off x="2514600" y="3200400"/>
            <a:ext cx="41148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/>
              <a:t>Behavior</a:t>
            </a:r>
          </a:p>
        </p:txBody>
      </p:sp>
      <p:sp>
        <p:nvSpPr>
          <p:cNvPr id="1673225" name="Rectangle 9"/>
          <p:cNvSpPr>
            <a:spLocks noChangeArrowheads="1"/>
          </p:cNvSpPr>
          <p:nvPr/>
        </p:nvSpPr>
        <p:spPr bwMode="auto">
          <a:xfrm>
            <a:off x="2514600" y="2133600"/>
            <a:ext cx="41148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/>
              <a:t>Tactics</a:t>
            </a:r>
          </a:p>
        </p:txBody>
      </p:sp>
    </p:spTree>
    <p:extLst>
      <p:ext uri="{BB962C8B-B14F-4D97-AF65-F5344CB8AC3E}">
        <p14:creationId xmlns:p14="http://schemas.microsoft.com/office/powerpoint/2010/main" val="87330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93CF61-DB1F-4960-B3BF-A7FB032AAC0D}" type="slidenum">
              <a:rPr lang="en-US"/>
              <a:pPr/>
              <a:t>169</a:t>
            </a:fld>
            <a:endParaRPr lang="en-US"/>
          </a:p>
        </p:txBody>
      </p:sp>
      <p:sp>
        <p:nvSpPr>
          <p:cNvPr id="1675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4000"/>
              <a:t>Game Implementation</a:t>
            </a:r>
          </a:p>
        </p:txBody>
      </p:sp>
      <p:sp>
        <p:nvSpPr>
          <p:cNvPr id="1675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Movement layer forces animation constraints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Character can't go directly from "Falling through Air" state to "Stand" state without first going to "Land" state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If hit by a punch, plays "Knock Back" animation and slides the character back a step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If character runs into a wall, it's stopped and a "Knock Back" is played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If character loses contact with ground, it falls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Each state moves the character and plays the correct animation</a:t>
            </a:r>
          </a:p>
        </p:txBody>
      </p:sp>
    </p:spTree>
    <p:extLst>
      <p:ext uri="{BB962C8B-B14F-4D97-AF65-F5344CB8AC3E}">
        <p14:creationId xmlns:p14="http://schemas.microsoft.com/office/powerpoint/2010/main" val="283435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Queued State Machines</a:t>
            </a:r>
            <a:br>
              <a:rPr lang="en-US" dirty="0" smtClean="0"/>
            </a:br>
            <a:r>
              <a:rPr lang="en-US" dirty="0" smtClean="0"/>
              <a:t>(Push operation enables HFSM)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0" dirty="0" smtClean="0">
                <a:solidFill>
                  <a:prstClr val="white"/>
                </a:solidFill>
              </a:rPr>
              <a:t>Attack</a:t>
            </a:r>
            <a:endParaRPr lang="en-US" baseline="0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338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0" dirty="0" smtClean="0">
                <a:solidFill>
                  <a:prstClr val="white"/>
                </a:solidFill>
              </a:rPr>
              <a:t>Guard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0" dirty="0" smtClean="0">
                <a:solidFill>
                  <a:prstClr val="white"/>
                </a:solidFill>
              </a:rPr>
              <a:t>Base</a:t>
            </a:r>
            <a:endParaRPr lang="en-US" baseline="0" dirty="0">
              <a:solidFill>
                <a:prstClr val="white"/>
              </a:solidFill>
            </a:endParaRPr>
          </a:p>
        </p:txBody>
      </p:sp>
      <p:cxnSp>
        <p:nvCxnSpPr>
          <p:cNvPr id="14" name="Straight Arrow Connector 13"/>
          <p:cNvCxnSpPr>
            <a:stCxn id="11" idx="2"/>
            <a:endCxn id="12" idx="0"/>
          </p:cNvCxnSpPr>
          <p:nvPr/>
        </p:nvCxnSpPr>
        <p:spPr>
          <a:xfrm>
            <a:off x="44196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3200" y="3549134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64652" y="47683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Inactive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48400" y="3719961"/>
            <a:ext cx="212211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black"/>
                </a:solidFill>
                <a:latin typeface="Calibri"/>
              </a:rPr>
              <a:t>RTS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black"/>
                </a:solidFill>
                <a:latin typeface="Calibri"/>
              </a:rPr>
              <a:t>Example</a:t>
            </a:r>
            <a:endParaRPr lang="en-US" sz="44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354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164955-704C-4750-B5B3-EDD248C993A3}" type="slidenum">
              <a:rPr lang="en-US"/>
              <a:pPr/>
              <a:t>170</a:t>
            </a:fld>
            <a:endParaRPr lang="en-US"/>
          </a:p>
        </p:txBody>
      </p:sp>
      <p:sp>
        <p:nvSpPr>
          <p:cNvPr id="1677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4000"/>
              <a:t>Game Implementation</a:t>
            </a:r>
          </a:p>
        </p:txBody>
      </p:sp>
      <p:sp>
        <p:nvSpPr>
          <p:cNvPr id="1677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Action layer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Short term goals over a finite period of time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Example actions: Goto, Fight, and Die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Actions can succeed or fail (unlike motions)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Goto action asks nav system for list of waypoints and sends requests to movement layer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run, turn, run ,run, climb down ladder, run, stop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Fight action might have a time limit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Failed if enemy can't be engaged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Succeeded if enemy dies or engaged until time limit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Die action chooses between different death options in the movement layer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For example, die while falling, jumping, or fighting</a:t>
            </a:r>
          </a:p>
        </p:txBody>
      </p:sp>
    </p:spTree>
    <p:extLst>
      <p:ext uri="{BB962C8B-B14F-4D97-AF65-F5344CB8AC3E}">
        <p14:creationId xmlns:p14="http://schemas.microsoft.com/office/powerpoint/2010/main" val="425786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E38E9A0-5159-439C-9AEA-074CEE883A64}" type="slidenum">
              <a:rPr lang="en-US"/>
              <a:pPr/>
              <a:t>171</a:t>
            </a:fld>
            <a:endParaRPr lang="en-US"/>
          </a:p>
        </p:txBody>
      </p:sp>
      <p:sp>
        <p:nvSpPr>
          <p:cNvPr id="1679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4000"/>
              <a:t>Game Implementation</a:t>
            </a:r>
          </a:p>
        </p:txBody>
      </p:sp>
      <p:sp>
        <p:nvSpPr>
          <p:cNvPr id="1679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Behavior layer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Goals with indefinite time periods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Constructed out of actions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Examples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Patrol, Investigate Noise, Attack Enemy X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Patrol behavior is sequence of actions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Go to location A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Look around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Go to location B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Call in: Alpha Sector Secured!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Go to location C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Repeat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Attack behavior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Actions like pursue character, collect nearby weapons, look for good spots to attack from and move to them</a:t>
            </a:r>
          </a:p>
        </p:txBody>
      </p:sp>
    </p:spTree>
    <p:extLst>
      <p:ext uri="{BB962C8B-B14F-4D97-AF65-F5344CB8AC3E}">
        <p14:creationId xmlns:p14="http://schemas.microsoft.com/office/powerpoint/2010/main" val="26395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EDDAA6-749E-48CE-959A-C68E83C73C57}" type="slidenum">
              <a:rPr lang="en-US"/>
              <a:pPr/>
              <a:t>172</a:t>
            </a:fld>
            <a:endParaRPr lang="en-US"/>
          </a:p>
        </p:txBody>
      </p:sp>
      <p:sp>
        <p:nvSpPr>
          <p:cNvPr id="1681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4000"/>
              <a:t>Game Implementation</a:t>
            </a:r>
          </a:p>
        </p:txBody>
      </p:sp>
      <p:sp>
        <p:nvSpPr>
          <p:cNvPr id="1681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5181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600"/>
              <a:t>Tactical layer: Defend area example</a:t>
            </a:r>
          </a:p>
          <a:p>
            <a:pPr lvl="1">
              <a:lnSpc>
                <a:spcPct val="80000"/>
              </a:lnSpc>
            </a:pPr>
            <a:endParaRPr lang="en-US" sz="1400"/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Update() {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if</a:t>
            </a:r>
            <a:r>
              <a:rPr lang="en-US" sz="1400" b="1">
                <a:latin typeface="Courier New" pitchFamily="49" charset="0"/>
              </a:rPr>
              <a:t>( low health ) {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request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Retreat behavior</a:t>
            </a:r>
            <a:r>
              <a:rPr lang="en-US" sz="1400" b="1">
                <a:latin typeface="Courier New" pitchFamily="49" charset="0"/>
              </a:rPr>
              <a:t>; return;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}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if</a:t>
            </a:r>
            <a:r>
              <a:rPr lang="en-US" sz="1400" b="1">
                <a:latin typeface="Courier New" pitchFamily="49" charset="0"/>
              </a:rPr>
              <a:t>( behavior in progress ) &amp;&amp; ( not timed out )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return;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if</a:t>
            </a:r>
            <a:r>
              <a:rPr lang="en-US" sz="1400" b="1">
                <a:latin typeface="Courier New" pitchFamily="49" charset="0"/>
              </a:rPr>
              <a:t>( no enemy spotted ) {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		if</a:t>
            </a:r>
            <a:r>
              <a:rPr lang="en-US" sz="1400" b="1">
                <a:latin typeface="Courier New" pitchFamily="49" charset="0"/>
              </a:rPr>
              <a:t>( suspicious noise )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  request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Investigate Noise behavior</a:t>
            </a:r>
            <a:r>
              <a:rPr lang="en-US" sz="1400" b="1">
                <a:latin typeface="Courier New" pitchFamily="49" charset="0"/>
              </a:rPr>
              <a:t>; return;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else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  request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Patrol behavior</a:t>
            </a:r>
            <a:r>
              <a:rPr lang="en-US" sz="1400" b="1">
                <a:latin typeface="Courier New" pitchFamily="49" charset="0"/>
              </a:rPr>
              <a:t>; return;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}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else</a:t>
            </a:r>
            <a:r>
              <a:rPr lang="en-US" sz="1400" b="1">
                <a:latin typeface="Courier New" pitchFamily="49" charset="0"/>
              </a:rPr>
              <a:t> {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if</a:t>
            </a:r>
            <a:r>
              <a:rPr lang="en-US" sz="1400" b="1">
                <a:latin typeface="Courier New" pitchFamily="49" charset="0"/>
              </a:rPr>
              <a:t>( no alarm ) {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if</a:t>
            </a:r>
            <a:r>
              <a:rPr lang="en-US" sz="1400" b="1">
                <a:latin typeface="Courier New" pitchFamily="49" charset="0"/>
              </a:rPr>
              <a:t>( close to enemies )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    request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Retreat behavior</a:t>
            </a:r>
            <a:r>
              <a:rPr lang="en-US" sz="1400" b="1">
                <a:latin typeface="Courier New" pitchFamily="49" charset="0"/>
              </a:rPr>
              <a:t>; return;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else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    request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Sound Alarm behavior</a:t>
            </a:r>
            <a:r>
              <a:rPr lang="en-US" sz="1400" b="1">
                <a:latin typeface="Courier New" pitchFamily="49" charset="0"/>
              </a:rPr>
              <a:t>; return;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}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	request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Attack Enemy behavior</a:t>
            </a:r>
            <a:r>
              <a:rPr lang="en-US" sz="1400" b="1">
                <a:latin typeface="Courier New" pitchFamily="49" charset="0"/>
              </a:rPr>
              <a:t>; return;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}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7179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ECD12A-391D-4C91-8B03-1606DF8CE625}" type="slidenum">
              <a:rPr lang="en-US"/>
              <a:pPr/>
              <a:t>173</a:t>
            </a:fld>
            <a:endParaRPr lang="en-US"/>
          </a:p>
        </p:txBody>
      </p:sp>
      <p:sp>
        <p:nvSpPr>
          <p:cNvPr id="1683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4000"/>
              <a:t>Game Implementation</a:t>
            </a:r>
          </a:p>
        </p:txBody>
      </p:sp>
      <p:sp>
        <p:nvSpPr>
          <p:cNvPr id="168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Upper layers make </a:t>
            </a:r>
            <a:r>
              <a:rPr lang="en-US" sz="2800" i="1"/>
              <a:t>requests</a:t>
            </a:r>
          </a:p>
          <a:p>
            <a:pPr>
              <a:lnSpc>
                <a:spcPct val="90000"/>
              </a:lnSpc>
            </a:pPr>
            <a:r>
              <a:rPr lang="en-US" sz="2800"/>
              <a:t>Each layer should not make its own state change decisions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Instead allow upper layers to make state changes through requests</a:t>
            </a:r>
          </a:p>
          <a:p>
            <a:pPr>
              <a:lnSpc>
                <a:spcPct val="90000"/>
              </a:lnSpc>
            </a:pPr>
            <a:r>
              <a:rPr lang="en-US" sz="2800"/>
              <a:t>If character is investigating a noise and sees an enemy, it might retreat to sound an alarm or it might attack immediately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The decision is not inside the "Investigate Noise" behavior but is pushed up to the tactical layer</a:t>
            </a:r>
          </a:p>
        </p:txBody>
      </p:sp>
    </p:spTree>
    <p:extLst>
      <p:ext uri="{BB962C8B-B14F-4D97-AF65-F5344CB8AC3E}">
        <p14:creationId xmlns:p14="http://schemas.microsoft.com/office/powerpoint/2010/main" val="202408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7821408-A6D9-4251-B344-C22CCA529612}" type="slidenum">
              <a:rPr lang="en-US"/>
              <a:pPr/>
              <a:t>174</a:t>
            </a:fld>
            <a:endParaRPr lang="en-US"/>
          </a:p>
        </p:txBody>
      </p:sp>
      <p:sp>
        <p:nvSpPr>
          <p:cNvPr id="1685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4000"/>
              <a:t>Game Implementation</a:t>
            </a:r>
          </a:p>
        </p:txBody>
      </p:sp>
      <p:sp>
        <p:nvSpPr>
          <p:cNvPr id="168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Summary</a:t>
            </a:r>
          </a:p>
          <a:p>
            <a:pPr lvl="1"/>
            <a:r>
              <a:rPr lang="en-US"/>
              <a:t>Lower layers ignore wishes of upper layers in order to enforce rules of the game</a:t>
            </a:r>
          </a:p>
          <a:p>
            <a:pPr lvl="1"/>
            <a:r>
              <a:rPr lang="en-US"/>
              <a:t>Rule-enforcing code centralized, easy to debug, and hard to break with higher-level AI code</a:t>
            </a:r>
          </a:p>
          <a:p>
            <a:pPr lvl="1"/>
            <a:r>
              <a:rPr lang="en-US"/>
              <a:t>Character remembers what it was doing if setbacks occur</a:t>
            </a:r>
          </a:p>
          <a:p>
            <a:pPr lvl="2"/>
            <a:r>
              <a:rPr lang="en-US"/>
              <a:t>Because state is stored at every level</a:t>
            </a: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6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6E5250-B70D-4FD3-A585-4B6CAF344521}" type="slidenum">
              <a:rPr lang="en-US"/>
              <a:pPr/>
              <a:t>175</a:t>
            </a:fld>
            <a:endParaRPr lang="en-US"/>
          </a:p>
        </p:txBody>
      </p:sp>
      <p:sp>
        <p:nvSpPr>
          <p:cNvPr id="1687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4000"/>
              <a:t>Game Implementation</a:t>
            </a:r>
          </a:p>
        </p:txBody>
      </p:sp>
      <p:sp>
        <p:nvSpPr>
          <p:cNvPr id="168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Multiple modules per layer might be needed</a:t>
            </a:r>
          </a:p>
          <a:p>
            <a:r>
              <a:rPr lang="en-US" sz="2800"/>
              <a:t>Example: Need ability to shoot while running</a:t>
            </a:r>
          </a:p>
          <a:p>
            <a:pPr lvl="1"/>
            <a:r>
              <a:rPr lang="en-US" sz="2400"/>
              <a:t>Instead of adding states like "Running and Shooting", "Standing and Throwing"</a:t>
            </a:r>
          </a:p>
          <a:p>
            <a:r>
              <a:rPr lang="en-US" sz="2800"/>
              <a:t>One solution is to split the body into two parts: legs and torso</a:t>
            </a:r>
          </a:p>
          <a:p>
            <a:pPr lvl="1"/>
            <a:r>
              <a:rPr lang="en-US" sz="2400"/>
              <a:t>If animation needs both parts (like kicking) then the torso module is suppressed</a:t>
            </a:r>
          </a:p>
        </p:txBody>
      </p:sp>
    </p:spTree>
    <p:extLst>
      <p:ext uri="{BB962C8B-B14F-4D97-AF65-F5344CB8AC3E}">
        <p14:creationId xmlns:p14="http://schemas.microsoft.com/office/powerpoint/2010/main" val="162372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EC212B-B48F-4E7F-9A57-3EF6CE7EBDC5}" type="slidenum">
              <a:rPr lang="en-US"/>
              <a:pPr/>
              <a:t>176</a:t>
            </a:fld>
            <a:endParaRPr lang="en-US"/>
          </a:p>
        </p:txBody>
      </p:sp>
      <p:sp>
        <p:nvSpPr>
          <p:cNvPr id="168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Subsumption Architecture:</a:t>
            </a:r>
            <a:br>
              <a:rPr lang="en-US" sz="4000"/>
            </a:br>
            <a:r>
              <a:rPr lang="en-US" sz="4000"/>
              <a:t>Game Implementation</a:t>
            </a:r>
          </a:p>
        </p:txBody>
      </p:sp>
      <p:sp>
        <p:nvSpPr>
          <p:cNvPr id="1689603" name="Line 3"/>
          <p:cNvSpPr>
            <a:spLocks noChangeShapeType="1"/>
          </p:cNvSpPr>
          <p:nvPr/>
        </p:nvSpPr>
        <p:spPr bwMode="auto">
          <a:xfrm>
            <a:off x="4572000" y="39624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89604" name="Rectangle 4"/>
          <p:cNvSpPr>
            <a:spLocks noChangeArrowheads="1"/>
          </p:cNvSpPr>
          <p:nvPr/>
        </p:nvSpPr>
        <p:spPr bwMode="auto">
          <a:xfrm>
            <a:off x="914400" y="5334000"/>
            <a:ext cx="35814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 baseline="0"/>
              <a:t> </a:t>
            </a:r>
            <a:r>
              <a:rPr lang="en-US" sz="4400"/>
              <a:t>Body Movement</a:t>
            </a:r>
            <a:r>
              <a:rPr lang="en-US"/>
              <a:t> </a:t>
            </a:r>
          </a:p>
        </p:txBody>
      </p:sp>
      <p:sp>
        <p:nvSpPr>
          <p:cNvPr id="1689605" name="Line 5"/>
          <p:cNvSpPr>
            <a:spLocks noChangeShapeType="1"/>
          </p:cNvSpPr>
          <p:nvPr/>
        </p:nvSpPr>
        <p:spPr bwMode="auto">
          <a:xfrm>
            <a:off x="3505200" y="50292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89606" name="Line 6"/>
          <p:cNvSpPr>
            <a:spLocks noChangeShapeType="1"/>
          </p:cNvSpPr>
          <p:nvPr/>
        </p:nvSpPr>
        <p:spPr bwMode="auto">
          <a:xfrm>
            <a:off x="4572000" y="28956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89607" name="Rectangle 7"/>
          <p:cNvSpPr>
            <a:spLocks noChangeArrowheads="1"/>
          </p:cNvSpPr>
          <p:nvPr/>
        </p:nvSpPr>
        <p:spPr bwMode="auto">
          <a:xfrm>
            <a:off x="2514600" y="4267200"/>
            <a:ext cx="41148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/>
              <a:t>Action</a:t>
            </a:r>
            <a:endParaRPr lang="en-US" sz="4400" baseline="0"/>
          </a:p>
        </p:txBody>
      </p:sp>
      <p:sp>
        <p:nvSpPr>
          <p:cNvPr id="1689608" name="Rectangle 8"/>
          <p:cNvSpPr>
            <a:spLocks noChangeArrowheads="1"/>
          </p:cNvSpPr>
          <p:nvPr/>
        </p:nvSpPr>
        <p:spPr bwMode="auto">
          <a:xfrm>
            <a:off x="2514600" y="3200400"/>
            <a:ext cx="41148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/>
              <a:t>Behavior</a:t>
            </a:r>
          </a:p>
        </p:txBody>
      </p:sp>
      <p:sp>
        <p:nvSpPr>
          <p:cNvPr id="1689609" name="Rectangle 9"/>
          <p:cNvSpPr>
            <a:spLocks noChangeArrowheads="1"/>
          </p:cNvSpPr>
          <p:nvPr/>
        </p:nvSpPr>
        <p:spPr bwMode="auto">
          <a:xfrm>
            <a:off x="2514600" y="2133600"/>
            <a:ext cx="41148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/>
              <a:t>Tactics</a:t>
            </a:r>
          </a:p>
        </p:txBody>
      </p:sp>
      <p:sp>
        <p:nvSpPr>
          <p:cNvPr id="1689610" name="Rectangle 10"/>
          <p:cNvSpPr>
            <a:spLocks noChangeArrowheads="1"/>
          </p:cNvSpPr>
          <p:nvPr/>
        </p:nvSpPr>
        <p:spPr bwMode="auto">
          <a:xfrm>
            <a:off x="4724400" y="5334000"/>
            <a:ext cx="3581400" cy="762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37160" bIns="137160" anchor="ctr" anchorCtr="1"/>
          <a:lstStyle/>
          <a:p>
            <a:r>
              <a:rPr lang="en-US" sz="4400" baseline="0"/>
              <a:t> </a:t>
            </a:r>
            <a:r>
              <a:rPr lang="en-US" sz="4400"/>
              <a:t>Torso Movement</a:t>
            </a:r>
            <a:r>
              <a:rPr lang="en-US"/>
              <a:t> </a:t>
            </a:r>
          </a:p>
        </p:txBody>
      </p:sp>
      <p:sp>
        <p:nvSpPr>
          <p:cNvPr id="1689611" name="Line 11"/>
          <p:cNvSpPr>
            <a:spLocks noChangeShapeType="1"/>
          </p:cNvSpPr>
          <p:nvPr/>
        </p:nvSpPr>
        <p:spPr bwMode="auto">
          <a:xfrm>
            <a:off x="5715000" y="50292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8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F9F907-888A-47EE-97D5-734EBA6FFD6D}" type="slidenum">
              <a:rPr lang="en-US"/>
              <a:pPr/>
              <a:t>177</a:t>
            </a:fld>
            <a:endParaRPr lang="en-US"/>
          </a:p>
        </p:txBody>
      </p:sp>
      <p:sp>
        <p:nvSpPr>
          <p:cNvPr id="169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Scripting</a:t>
            </a:r>
          </a:p>
        </p:txBody>
      </p:sp>
      <p:sp>
        <p:nvSpPr>
          <p:cNvPr id="169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Many games support AI scripting - Why?</a:t>
            </a:r>
          </a:p>
          <a:p>
            <a:pPr>
              <a:lnSpc>
                <a:spcPct val="80000"/>
              </a:lnSpc>
            </a:pPr>
            <a:r>
              <a:rPr lang="en-US" sz="2400"/>
              <a:t>Pros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No recompiling of code base, designers empowered, extensible to players</a:t>
            </a:r>
            <a:endParaRPr lang="en-US" sz="2000"/>
          </a:p>
          <a:p>
            <a:pPr>
              <a:lnSpc>
                <a:spcPct val="80000"/>
              </a:lnSpc>
            </a:pPr>
            <a:r>
              <a:rPr lang="en-US" sz="2400"/>
              <a:t>Cons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Harder to debug, non-programmers required to program, time commitment and risk to create tools</a:t>
            </a:r>
          </a:p>
          <a:p>
            <a:pPr>
              <a:lnSpc>
                <a:spcPct val="80000"/>
              </a:lnSpc>
            </a:pPr>
            <a:r>
              <a:rPr lang="en-US" sz="2400"/>
              <a:t>Choice of language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Existing languages: Python or Lua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Make your own language</a:t>
            </a:r>
          </a:p>
          <a:p>
            <a:pPr lvl="2">
              <a:lnSpc>
                <a:spcPct val="80000"/>
              </a:lnSpc>
            </a:pPr>
            <a:r>
              <a:rPr lang="en-US" sz="1600"/>
              <a:t>Dungeon Siege: Skrit</a:t>
            </a:r>
          </a:p>
          <a:p>
            <a:pPr lvl="2">
              <a:lnSpc>
                <a:spcPct val="80000"/>
              </a:lnSpc>
            </a:pPr>
            <a:r>
              <a:rPr lang="en-US" sz="1600"/>
              <a:t>Unreal Engine: UnrealScript</a:t>
            </a:r>
          </a:p>
          <a:p>
            <a:pPr lvl="2">
              <a:lnSpc>
                <a:spcPct val="80000"/>
              </a:lnSpc>
            </a:pPr>
            <a:r>
              <a:rPr lang="en-US" sz="1600"/>
              <a:t>Jak and Daxter: GOAL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Hybrid: State Machine Language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Trigger system</a:t>
            </a:r>
          </a:p>
        </p:txBody>
      </p:sp>
    </p:spTree>
    <p:extLst>
      <p:ext uri="{BB962C8B-B14F-4D97-AF65-F5344CB8AC3E}">
        <p14:creationId xmlns:p14="http://schemas.microsoft.com/office/powerpoint/2010/main" val="375294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D8A279-C438-42B3-B6DC-9D1939D3A166}" type="slidenum">
              <a:rPr lang="en-US"/>
              <a:pPr/>
              <a:t>178</a:t>
            </a:fld>
            <a:endParaRPr lang="en-US"/>
          </a:p>
        </p:txBody>
      </p:sp>
      <p:sp>
        <p:nvSpPr>
          <p:cNvPr id="1693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Scripting: </a:t>
            </a:r>
            <a:br>
              <a:rPr lang="en-US" sz="4000"/>
            </a:br>
            <a:r>
              <a:rPr lang="en-US" sz="4000"/>
              <a:t>Custom Scripting Languages</a:t>
            </a:r>
          </a:p>
        </p:txBody>
      </p:sp>
      <p:sp>
        <p:nvSpPr>
          <p:cNvPr id="169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ID Software: QuakeC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Quake series, Doom 3, games that use Quake Engine</a:t>
            </a:r>
          </a:p>
          <a:p>
            <a:pPr>
              <a:lnSpc>
                <a:spcPct val="80000"/>
              </a:lnSpc>
            </a:pPr>
            <a:r>
              <a:rPr lang="en-US" sz="2000"/>
              <a:t>Epic Games: UnrealScript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Unreal Tournament and games that use Unreal Engine</a:t>
            </a:r>
          </a:p>
          <a:p>
            <a:pPr>
              <a:lnSpc>
                <a:spcPct val="80000"/>
              </a:lnSpc>
            </a:pPr>
            <a:r>
              <a:rPr lang="en-US" sz="2000"/>
              <a:t>BioWare: NWscript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Neverwinter Nights</a:t>
            </a:r>
          </a:p>
          <a:p>
            <a:pPr>
              <a:lnSpc>
                <a:spcPct val="80000"/>
              </a:lnSpc>
            </a:pPr>
            <a:r>
              <a:rPr lang="en-US" sz="2000"/>
              <a:t>Lucas Arts: SCUMM (Script Creation Utility for Maniac Mansion)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50+ games</a:t>
            </a:r>
          </a:p>
          <a:p>
            <a:pPr>
              <a:lnSpc>
                <a:spcPct val="80000"/>
              </a:lnSpc>
            </a:pPr>
            <a:r>
              <a:rPr lang="en-US" sz="2000"/>
              <a:t>Maxis: Simantics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The Sims, The Sims 2</a:t>
            </a:r>
          </a:p>
          <a:p>
            <a:pPr>
              <a:lnSpc>
                <a:spcPct val="80000"/>
              </a:lnSpc>
            </a:pPr>
            <a:r>
              <a:rPr lang="en-US" sz="2000"/>
              <a:t>Gas Powered Games: Skrit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Dungeon Siege, Dungeon Siege 2, Supreme Commander</a:t>
            </a:r>
          </a:p>
          <a:p>
            <a:pPr>
              <a:lnSpc>
                <a:spcPct val="80000"/>
              </a:lnSpc>
            </a:pPr>
            <a:r>
              <a:rPr lang="en-US" sz="2000"/>
              <a:t>Naughty Dog: GOAL (Goal Oriented Action Language)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Crash Bandicoot series and Jak and Daxter series</a:t>
            </a:r>
          </a:p>
          <a:p>
            <a:pPr>
              <a:lnSpc>
                <a:spcPct val="80000"/>
              </a:lnSpc>
            </a:pPr>
            <a:r>
              <a:rPr lang="en-US" sz="2000"/>
              <a:t>WizBang Studio Productions: Adlib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Activision's HyperBlade, Microsoft Baseball series</a:t>
            </a:r>
          </a:p>
        </p:txBody>
      </p:sp>
    </p:spTree>
    <p:extLst>
      <p:ext uri="{BB962C8B-B14F-4D97-AF65-F5344CB8AC3E}">
        <p14:creationId xmlns:p14="http://schemas.microsoft.com/office/powerpoint/2010/main" val="117082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4DDE43-0C06-4B17-B98F-3BDF961D91CF}" type="slidenum">
              <a:rPr lang="en-US"/>
              <a:pPr/>
              <a:t>179</a:t>
            </a:fld>
            <a:endParaRPr lang="en-US"/>
          </a:p>
        </p:txBody>
      </p:sp>
      <p:sp>
        <p:nvSpPr>
          <p:cNvPr id="169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Scripting: Lua	</a:t>
            </a:r>
          </a:p>
        </p:txBody>
      </p:sp>
      <p:sp>
        <p:nvSpPr>
          <p:cNvPr id="169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Currently most popular off-the-shelf scripting language</a:t>
            </a:r>
          </a:p>
          <a:p>
            <a:r>
              <a:rPr lang="en-US"/>
              <a:t>Games that have used Lua</a:t>
            </a:r>
          </a:p>
          <a:p>
            <a:pPr lvl="1"/>
            <a:r>
              <a:rPr lang="en-US" sz="2400"/>
              <a:t>World of Warcraft, Far Cry, Crysis, Psychonauts</a:t>
            </a:r>
          </a:p>
          <a:p>
            <a:pPr lvl="1"/>
            <a:r>
              <a:rPr lang="en-US" sz="2400"/>
              <a:t>Baulder's Gate, Homeworld 2, MDK2</a:t>
            </a:r>
          </a:p>
          <a:p>
            <a:pPr lvl="1"/>
            <a:r>
              <a:rPr lang="en-US" sz="2400"/>
              <a:t>Grim Fandango, Escape from Monkey Island</a:t>
            </a:r>
          </a:p>
          <a:p>
            <a:endParaRPr lang="en-US" sz="2800"/>
          </a:p>
          <a:p>
            <a:pPr lvl="1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2680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Concurrent State Machines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54864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cxnSp>
        <p:nvCxnSpPr>
          <p:cNvPr id="18" name="Straight Arrow Connector 17"/>
          <p:cNvCxnSpPr>
            <a:endCxn id="19" idx="0"/>
          </p:cNvCxnSpPr>
          <p:nvPr/>
        </p:nvCxnSpPr>
        <p:spPr>
          <a:xfrm>
            <a:off x="6019800" y="2810347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334000" y="3343747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cxnSp>
        <p:nvCxnSpPr>
          <p:cNvPr id="27" name="Straight Arrow Connector 26"/>
          <p:cNvCxnSpPr>
            <a:endCxn id="28" idx="0"/>
          </p:cNvCxnSpPr>
          <p:nvPr/>
        </p:nvCxnSpPr>
        <p:spPr>
          <a:xfrm>
            <a:off x="76200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9342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39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2AF67D-EE3C-4D83-A9E7-7A84A2B3AC5A}" type="slidenum">
              <a:rPr lang="en-US"/>
              <a:pPr/>
              <a:t>180</a:t>
            </a:fld>
            <a:endParaRPr lang="en-US"/>
          </a:p>
        </p:txBody>
      </p:sp>
      <p:sp>
        <p:nvSpPr>
          <p:cNvPr id="169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Scripting:</a:t>
            </a:r>
            <a:br>
              <a:rPr lang="en-US" sz="4000"/>
            </a:br>
            <a:r>
              <a:rPr lang="en-US" sz="4000"/>
              <a:t>Degree of Scripting / Data-Driven</a:t>
            </a:r>
          </a:p>
        </p:txBody>
      </p:sp>
      <p:sp>
        <p:nvSpPr>
          <p:cNvPr id="1697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01000" cy="4419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b="1"/>
              <a:t>Level 0: </a:t>
            </a:r>
            <a:r>
              <a:rPr lang="en-US" sz="2400"/>
              <a:t>Hardcode everything in C/C++</a:t>
            </a:r>
          </a:p>
          <a:p>
            <a:pPr>
              <a:buFont typeface="Wingdings" pitchFamily="2" charset="2"/>
              <a:buNone/>
            </a:pPr>
            <a:r>
              <a:rPr lang="en-US" sz="2400" b="1"/>
              <a:t>Level 1: </a:t>
            </a:r>
            <a:r>
              <a:rPr lang="en-US" sz="2400"/>
              <a:t>Data in files specify stats/locations</a:t>
            </a:r>
          </a:p>
          <a:p>
            <a:pPr>
              <a:buFont typeface="Wingdings" pitchFamily="2" charset="2"/>
              <a:buNone/>
            </a:pPr>
            <a:r>
              <a:rPr lang="en-US" sz="2400" b="1"/>
              <a:t>Level 2: </a:t>
            </a:r>
            <a:r>
              <a:rPr lang="en-US" sz="2400"/>
              <a:t>Scripted cutscene sequences</a:t>
            </a:r>
          </a:p>
          <a:p>
            <a:pPr>
              <a:buFont typeface="Wingdings" pitchFamily="2" charset="2"/>
              <a:buNone/>
            </a:pPr>
            <a:r>
              <a:rPr lang="en-US" sz="2400" b="1"/>
              <a:t>Level 3: </a:t>
            </a:r>
            <a:r>
              <a:rPr lang="en-US" sz="2400"/>
              <a:t>Lightweight logic specified by tools or scripts (trigger system)</a:t>
            </a:r>
          </a:p>
          <a:p>
            <a:pPr>
              <a:buFont typeface="Wingdings" pitchFamily="2" charset="2"/>
              <a:buNone/>
            </a:pPr>
            <a:r>
              <a:rPr lang="en-US" sz="2400" b="1"/>
              <a:t>Level 4: </a:t>
            </a:r>
            <a:r>
              <a:rPr lang="en-US" sz="2400"/>
              <a:t>Heavy logic in scripts that rely on core C/C++ functions</a:t>
            </a:r>
          </a:p>
          <a:p>
            <a:pPr>
              <a:buFont typeface="Wingdings" pitchFamily="2" charset="2"/>
              <a:buNone/>
            </a:pPr>
            <a:r>
              <a:rPr lang="en-US" sz="2400" b="1"/>
              <a:t>Level 5: </a:t>
            </a:r>
            <a:r>
              <a:rPr lang="en-US" sz="2400"/>
              <a:t>Everything coded in scripts – full alternative language to C/C++ (GOAL)</a:t>
            </a:r>
          </a:p>
        </p:txBody>
      </p:sp>
    </p:spTree>
    <p:extLst>
      <p:ext uri="{BB962C8B-B14F-4D97-AF65-F5344CB8AC3E}">
        <p14:creationId xmlns:p14="http://schemas.microsoft.com/office/powerpoint/2010/main" val="23353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5EDD29-7146-494B-8E6B-83BCF9524CE6}" type="slidenum">
              <a:rPr lang="en-US"/>
              <a:pPr/>
              <a:t>181</a:t>
            </a:fld>
            <a:endParaRPr lang="en-US"/>
          </a:p>
        </p:txBody>
      </p:sp>
      <p:sp>
        <p:nvSpPr>
          <p:cNvPr id="1699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Trigger System</a:t>
            </a:r>
          </a:p>
        </p:txBody>
      </p:sp>
      <p:sp>
        <p:nvSpPr>
          <p:cNvPr id="169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Simple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Easy to write tools and hooks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Can be entirely in GUI (StarCraft level editor)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Easy for designers and players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Should be impossible to crash game</a:t>
            </a:r>
            <a:endParaRPr lang="en-US" sz="2400"/>
          </a:p>
          <a:p>
            <a:pPr>
              <a:lnSpc>
                <a:spcPct val="90000"/>
              </a:lnSpc>
            </a:pPr>
            <a:r>
              <a:rPr lang="en-US" sz="2800"/>
              <a:t>If </a:t>
            </a:r>
            <a:r>
              <a:rPr lang="en-US" sz="2800">
                <a:solidFill>
                  <a:schemeClr val="hlink"/>
                </a:solidFill>
              </a:rPr>
              <a:t>CONDITIONS</a:t>
            </a:r>
            <a:r>
              <a:rPr lang="en-US" sz="2800"/>
              <a:t> then </a:t>
            </a:r>
            <a:r>
              <a:rPr lang="en-US" sz="2800">
                <a:solidFill>
                  <a:schemeClr val="folHlink"/>
                </a:solidFill>
              </a:rPr>
              <a:t>RESPONSES</a:t>
            </a:r>
            <a:endParaRPr lang="en-US" sz="2800"/>
          </a:p>
          <a:p>
            <a:pPr lvl="1">
              <a:lnSpc>
                <a:spcPct val="90000"/>
              </a:lnSpc>
            </a:pPr>
            <a:r>
              <a:rPr lang="en-US" sz="1800"/>
              <a:t>If player steps </a:t>
            </a:r>
            <a:r>
              <a:rPr lang="en-US" sz="1800">
                <a:solidFill>
                  <a:schemeClr val="hlink"/>
                </a:solidFill>
              </a:rPr>
              <a:t>ON_FLOOR_TILE(54)</a:t>
            </a:r>
            <a:r>
              <a:rPr lang="en-US" sz="1800"/>
              <a:t>_and_</a:t>
            </a:r>
            <a:r>
              <a:rPr lang="en-US" sz="1800">
                <a:solidFill>
                  <a:schemeClr val="hlink"/>
                </a:solidFill>
              </a:rPr>
              <a:t>HOLDING(BAD_LUCK_MEDALLION)</a:t>
            </a:r>
            <a:r>
              <a:rPr lang="en-US" sz="1800"/>
              <a:t> then </a:t>
            </a:r>
            <a:r>
              <a:rPr lang="en-US" sz="1800">
                <a:solidFill>
                  <a:schemeClr val="folHlink"/>
                </a:solidFill>
              </a:rPr>
              <a:t>MUSIC(EERIE)</a:t>
            </a:r>
            <a:r>
              <a:rPr lang="en-US" sz="1800"/>
              <a:t>_and_</a:t>
            </a:r>
            <a:r>
              <a:rPr lang="en-US" sz="1800">
                <a:solidFill>
                  <a:schemeClr val="folHlink"/>
                </a:solidFill>
              </a:rPr>
              <a:t>SPAWN(SNAKES, 20)</a:t>
            </a:r>
          </a:p>
          <a:p>
            <a:pPr>
              <a:lnSpc>
                <a:spcPct val="90000"/>
              </a:lnSpc>
            </a:pPr>
            <a:r>
              <a:rPr lang="en-US" sz="2800"/>
              <a:t>Perfect for mission-based games like FPS, RTS or RPGs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90194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46DF09-385B-491F-8374-9CC60B831CBC}" type="slidenum">
              <a:rPr lang="en-US"/>
              <a:pPr/>
              <a:t>182</a:t>
            </a:fld>
            <a:endParaRPr lang="en-US"/>
          </a:p>
        </p:txBody>
      </p:sp>
      <p:sp>
        <p:nvSpPr>
          <p:cNvPr id="1701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StarCraft Campaign Editor:</a:t>
            </a:r>
            <a:br>
              <a:rPr lang="en-US" sz="4000"/>
            </a:br>
            <a:r>
              <a:rPr lang="en-US" sz="4000"/>
              <a:t>Based on Trigger System Concept</a:t>
            </a:r>
          </a:p>
        </p:txBody>
      </p:sp>
      <p:sp>
        <p:nvSpPr>
          <p:cNvPr id="170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01892" name="Picture 4" descr="sced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6477000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76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53353F-430B-4BBF-A0C2-E92B07BD1628}" type="slidenum">
              <a:rPr lang="en-US"/>
              <a:pPr/>
              <a:t>183</a:t>
            </a:fld>
            <a:endParaRPr lang="en-US"/>
          </a:p>
        </p:txBody>
      </p:sp>
      <p:sp>
        <p:nvSpPr>
          <p:cNvPr id="1703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Trigger System:</a:t>
            </a:r>
            <a:br>
              <a:rPr lang="en-US" sz="4000"/>
            </a:br>
            <a:r>
              <a:rPr lang="en-US" sz="4000"/>
              <a:t>Centralized Trigger System</a:t>
            </a:r>
          </a:p>
        </p:txBody>
      </p:sp>
      <p:sp>
        <p:nvSpPr>
          <p:cNvPr id="1703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4419600"/>
          </a:xfrm>
        </p:spPr>
        <p:txBody>
          <a:bodyPr/>
          <a:lstStyle/>
          <a:p>
            <a:r>
              <a:rPr lang="en-US" sz="2800"/>
              <a:t>Create a centralize system to organize triggers</a:t>
            </a:r>
          </a:p>
          <a:p>
            <a:pPr lvl="1"/>
            <a:r>
              <a:rPr lang="en-US" sz="2400"/>
              <a:t>Instead of scattered and ad hoc</a:t>
            </a:r>
          </a:p>
          <a:p>
            <a:r>
              <a:rPr lang="en-US" sz="2800"/>
              <a:t>Saves CPU time</a:t>
            </a:r>
          </a:p>
          <a:p>
            <a:pPr lvl="1"/>
            <a:r>
              <a:rPr lang="en-US" sz="2400"/>
              <a:t>Agents can subscribe to triggers/events they are interested in</a:t>
            </a:r>
          </a:p>
          <a:p>
            <a:pPr lvl="1"/>
            <a:r>
              <a:rPr lang="en-US" sz="2400"/>
              <a:t>Triggers occur and register themselves</a:t>
            </a:r>
          </a:p>
          <a:p>
            <a:pPr lvl="1"/>
            <a:r>
              <a:rPr lang="en-US" sz="2400"/>
              <a:t>Loop through agents to see if they are listening to any triggers that occurred</a:t>
            </a:r>
          </a:p>
          <a:p>
            <a:r>
              <a:rPr lang="en-US" sz="2800"/>
              <a:t>Promotes event-driven, rather than polling</a:t>
            </a:r>
          </a:p>
        </p:txBody>
      </p:sp>
    </p:spTree>
    <p:extLst>
      <p:ext uri="{BB962C8B-B14F-4D97-AF65-F5344CB8AC3E}">
        <p14:creationId xmlns:p14="http://schemas.microsoft.com/office/powerpoint/2010/main" val="323890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AAF477-557A-43D7-94E3-69C8C60978C8}" type="slidenum">
              <a:rPr lang="en-US"/>
              <a:pPr/>
              <a:t>184</a:t>
            </a:fld>
            <a:endParaRPr lang="en-US"/>
          </a:p>
        </p:txBody>
      </p:sp>
      <p:sp>
        <p:nvSpPr>
          <p:cNvPr id="1705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Trigger System:</a:t>
            </a:r>
            <a:br>
              <a:rPr lang="en-US" sz="4000"/>
            </a:br>
            <a:r>
              <a:rPr lang="en-US" sz="4000"/>
              <a:t>One Implementation</a:t>
            </a:r>
          </a:p>
        </p:txBody>
      </p:sp>
      <p:sp>
        <p:nvSpPr>
          <p:cNvPr id="1705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struct TriggerRecordStruct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EnumTriggerType	eTriggerType;	//The condition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unsigned long		nTriggerID;	//Unique id of this event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unsigned long		idSource;	//What created the event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Vector		vPos;		//Event position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float		fRadius;		//Influence radius of event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unsigned long		nTimeStamp;	//When the event occurred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unsigned long		nExpirationTime;	//Fixed event duration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enum EnumTriggerType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kTrig_None		= 0,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kTrig_Explosion	= (1 &lt;&lt; 0),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kTrig_EnemyNear	= (1 &lt;&lt; 1),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kTrig_Gunfire		= (1 &lt;&lt; 2)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};</a:t>
            </a:r>
          </a:p>
        </p:txBody>
      </p:sp>
    </p:spTree>
    <p:extLst>
      <p:ext uri="{BB962C8B-B14F-4D97-AF65-F5344CB8AC3E}">
        <p14:creationId xmlns:p14="http://schemas.microsoft.com/office/powerpoint/2010/main" val="346009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83F498-D09D-474E-8CDF-0FAF4ECD914D}" type="slidenum">
              <a:rPr lang="en-US"/>
              <a:pPr/>
              <a:t>185</a:t>
            </a:fld>
            <a:endParaRPr lang="en-US"/>
          </a:p>
        </p:txBody>
      </p:sp>
      <p:sp>
        <p:nvSpPr>
          <p:cNvPr id="1708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Trigger System:</a:t>
            </a:r>
            <a:br>
              <a:rPr lang="en-US" sz="4000"/>
            </a:br>
            <a:r>
              <a:rPr lang="en-US" sz="4000"/>
              <a:t>One Implementation</a:t>
            </a:r>
          </a:p>
        </p:txBody>
      </p:sp>
      <p:sp>
        <p:nvSpPr>
          <p:cNvPr id="1708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4419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enum EnumTriggerType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kTrig_None		= 0,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kTrig_Explosion	= (1 &lt;&lt; 0),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kTrig_EnemyNear	= (1 &lt;&lt; 1),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kTrig_Gunfire		= (1 &lt;&lt; 2)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};</a:t>
            </a:r>
            <a:endParaRPr lang="en-US" sz="2400" b="1"/>
          </a:p>
          <a:p>
            <a:pPr>
              <a:lnSpc>
                <a:spcPct val="80000"/>
              </a:lnSpc>
            </a:pPr>
            <a:r>
              <a:rPr lang="en-US" sz="2400"/>
              <a:t>EnumTriggerType is a bit field</a:t>
            </a:r>
          </a:p>
          <a:p>
            <a:pPr>
              <a:lnSpc>
                <a:spcPct val="80000"/>
              </a:lnSpc>
            </a:pPr>
            <a:r>
              <a:rPr lang="en-US" sz="2400"/>
              <a:t>Efficient way to identify applicable triggers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For example, blind agent only aware of Explosions and Gunfire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800">
                <a:latin typeface="Courier New" pitchFamily="49" charset="0"/>
              </a:rPr>
              <a:t>	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>
                <a:latin typeface="Courier New" pitchFamily="49" charset="0"/>
              </a:rPr>
              <a:t>   </a:t>
            </a:r>
            <a:r>
              <a:rPr lang="en-US" sz="1400" b="1">
                <a:latin typeface="Courier New" pitchFamily="49" charset="0"/>
              </a:rPr>
              <a:t>dwTriggerFlags = kTrig_Explosion | kTrig_Gunfire;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if( trigger-&gt;triggerType &amp; dwTriggerFlags )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{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   //Applicable trigger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	}</a:t>
            </a:r>
            <a:endParaRPr lang="en-US" sz="2000" b="1"/>
          </a:p>
        </p:txBody>
      </p:sp>
    </p:spTree>
    <p:extLst>
      <p:ext uri="{BB962C8B-B14F-4D97-AF65-F5344CB8AC3E}">
        <p14:creationId xmlns:p14="http://schemas.microsoft.com/office/powerpoint/2010/main" val="76522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2B2245-0FA7-4817-B38D-734D551008AE}" type="slidenum">
              <a:rPr lang="en-US"/>
              <a:pPr/>
              <a:t>186</a:t>
            </a:fld>
            <a:endParaRPr lang="en-US"/>
          </a:p>
        </p:txBody>
      </p:sp>
      <p:sp>
        <p:nvSpPr>
          <p:cNvPr id="1710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Trigger System:</a:t>
            </a:r>
            <a:br>
              <a:rPr lang="en-US" sz="4000"/>
            </a:br>
            <a:r>
              <a:rPr lang="en-US" sz="4000"/>
              <a:t>One Implementation</a:t>
            </a:r>
          </a:p>
        </p:txBody>
      </p:sp>
      <p:sp>
        <p:nvSpPr>
          <p:cNvPr id="1710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4572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triggerID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Unique ID used to refer to trigger (to remove)</a:t>
            </a:r>
          </a:p>
          <a:p>
            <a:pPr>
              <a:lnSpc>
                <a:spcPct val="80000"/>
              </a:lnSpc>
            </a:pPr>
            <a:r>
              <a:rPr lang="en-US" sz="2400"/>
              <a:t>sourceID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Game object that created trigger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Might be character who fired weapon or a landmine that exploded</a:t>
            </a:r>
          </a:p>
          <a:p>
            <a:pPr>
              <a:lnSpc>
                <a:spcPct val="80000"/>
              </a:lnSpc>
            </a:pPr>
            <a:r>
              <a:rPr lang="en-US" sz="2400"/>
              <a:t>vPos, fRadius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Agent only reacts if within trigger's radius</a:t>
            </a:r>
          </a:p>
          <a:p>
            <a:pPr>
              <a:lnSpc>
                <a:spcPct val="80000"/>
              </a:lnSpc>
            </a:pPr>
            <a:r>
              <a:rPr lang="en-US" sz="2400"/>
              <a:t>nExpirationTime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Only valid for a specified amount of time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Zero expiration time means it lives forever</a:t>
            </a:r>
          </a:p>
          <a:p>
            <a:pPr>
              <a:lnSpc>
                <a:spcPct val="80000"/>
              </a:lnSpc>
            </a:pPr>
            <a:r>
              <a:rPr lang="en-US" sz="2400"/>
              <a:t>bDynamicPos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Flag that specifies trigger is moving and position must be updated</a:t>
            </a:r>
          </a:p>
        </p:txBody>
      </p:sp>
    </p:spTree>
    <p:extLst>
      <p:ext uri="{BB962C8B-B14F-4D97-AF65-F5344CB8AC3E}">
        <p14:creationId xmlns:p14="http://schemas.microsoft.com/office/powerpoint/2010/main" val="368248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156C23-3B35-4966-A299-403167D42128}" type="slidenum">
              <a:rPr lang="en-US"/>
              <a:pPr/>
              <a:t>187</a:t>
            </a:fld>
            <a:endParaRPr lang="en-US"/>
          </a:p>
        </p:txBody>
      </p:sp>
      <p:sp>
        <p:nvSpPr>
          <p:cNvPr id="1712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Trigger System:</a:t>
            </a:r>
            <a:br>
              <a:rPr lang="en-US" sz="4000"/>
            </a:br>
            <a:r>
              <a:rPr lang="en-US" sz="4000"/>
              <a:t>One Implementation</a:t>
            </a:r>
          </a:p>
        </p:txBody>
      </p:sp>
      <p:sp>
        <p:nvSpPr>
          <p:cNvPr id="1712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8305800" cy="4419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class CTriggerSystem</a:t>
            </a: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{</a:t>
            </a: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public:</a:t>
            </a: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unsigned long RegisterTrigger( eTriggerType, nPriority,</a:t>
            </a: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                  idSource, vPos, fRadius,</a:t>
            </a: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                  fDuration, bDynamicPos );</a:t>
            </a: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</a:t>
            </a: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void RemoveTrigger( unsigned long nTriggerID );</a:t>
            </a: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void Update();</a:t>
            </a:r>
          </a:p>
          <a:p>
            <a:pPr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private:</a:t>
            </a: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TRIGGER_MAP m_mapTriggerMap; //STL multimap sorted by priority</a:t>
            </a: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bool m_bTriggerCriticalSection;</a:t>
            </a:r>
          </a:p>
          <a:p>
            <a:pPr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};</a:t>
            </a:r>
          </a:p>
        </p:txBody>
      </p:sp>
    </p:spTree>
    <p:extLst>
      <p:ext uri="{BB962C8B-B14F-4D97-AF65-F5344CB8AC3E}">
        <p14:creationId xmlns:p14="http://schemas.microsoft.com/office/powerpoint/2010/main" val="305854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7EFB95-2700-4705-9746-85F9973B657F}" type="slidenum">
              <a:rPr lang="en-US"/>
              <a:pPr/>
              <a:t>188</a:t>
            </a:fld>
            <a:endParaRPr lang="en-US"/>
          </a:p>
        </p:txBody>
      </p:sp>
      <p:sp>
        <p:nvSpPr>
          <p:cNvPr id="1714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Trigger System:</a:t>
            </a:r>
            <a:br>
              <a:rPr lang="en-US" sz="4000"/>
            </a:br>
            <a:r>
              <a:rPr lang="en-US" sz="4000"/>
              <a:t>One Implementation</a:t>
            </a:r>
          </a:p>
        </p:txBody>
      </p:sp>
      <p:sp>
        <p:nvSpPr>
          <p:cNvPr id="1714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76400"/>
            <a:ext cx="8763000" cy="44196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unsigned long RegisterTrigger( eTriggerType, nPriority, idSource,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               vPos, fRadius, fDuration, bDynamicPos 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{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//Create a trigger record and fill it in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TriggerRecordStruct* pTriggerRecord =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new TriggerRecordStruct( eTriggerType, idSource, vPos,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                    fRadius, fDuration, bDynamicPos );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//Trigger records are sorted by priority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m_mapTriggerMap.insert( TRIGGER_MAP::value_type( nPriority,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                                  pTriggerRecord) );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//Return the unique identifier for this trigger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return pTriggerRecord-&gt;nTriggerID;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54164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F9B9DC-EB0F-47D2-B504-9E8AA54322E1}" type="slidenum">
              <a:rPr lang="en-US"/>
              <a:pPr/>
              <a:t>189</a:t>
            </a:fld>
            <a:endParaRPr lang="en-US"/>
          </a:p>
        </p:txBody>
      </p:sp>
      <p:sp>
        <p:nvSpPr>
          <p:cNvPr id="171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Trigger System:</a:t>
            </a:r>
            <a:br>
              <a:rPr lang="en-US" sz="4000"/>
            </a:br>
            <a:r>
              <a:rPr lang="en-US" sz="4000"/>
              <a:t>One Implementation</a:t>
            </a:r>
          </a:p>
        </p:txBody>
      </p:sp>
      <p:sp>
        <p:nvSpPr>
          <p:cNvPr id="1716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5029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600"/>
              <a:t>Update function (heart of the trigger system)</a:t>
            </a:r>
          </a:p>
          <a:p>
            <a:pPr lvl="1">
              <a:lnSpc>
                <a:spcPct val="80000"/>
              </a:lnSpc>
            </a:pPr>
            <a:r>
              <a:rPr lang="en-US" sz="1400"/>
              <a:t>Removes expired triggers</a:t>
            </a:r>
          </a:p>
          <a:p>
            <a:pPr lvl="1">
              <a:lnSpc>
                <a:spcPct val="80000"/>
              </a:lnSpc>
            </a:pPr>
            <a:r>
              <a:rPr lang="en-US" sz="1400"/>
              <a:t>Refreshes dynamic positioning triggers</a:t>
            </a:r>
          </a:p>
          <a:p>
            <a:pPr lvl="1">
              <a:lnSpc>
                <a:spcPct val="80000"/>
              </a:lnSpc>
            </a:pPr>
            <a:r>
              <a:rPr lang="en-US" sz="1400"/>
              <a:t>Notifies agents of triggers that are relevant</a:t>
            </a:r>
          </a:p>
          <a:p>
            <a:pPr lvl="1">
              <a:lnSpc>
                <a:spcPct val="80000"/>
              </a:lnSpc>
            </a:pPr>
            <a:endParaRPr lang="en-US" sz="10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Update()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loop( triggers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if( trigger expired )            DeleteTrigger( trigger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else if( trigger-&gt;bDynamicPos )  UpdatePos( trigger-&gt;vPos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loop( agents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if( time for Agent update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loop( triggers ) //From highest to lowest priority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if( Agent doesn't respond to trigger )  continue;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if( this is the Agent )                 continue;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if( distance &gt; trigger-&gt;fRadius )       continue;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if( Agent-&gt;HandleTrigger( trigger ) )   break;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2823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Concurrent State Machines</a:t>
            </a:r>
            <a:br>
              <a:rPr lang="en-US" dirty="0" smtClean="0"/>
            </a:br>
            <a:r>
              <a:rPr lang="en-US" dirty="0"/>
              <a:t>(</a:t>
            </a:r>
            <a:r>
              <a:rPr lang="en-US" dirty="0" err="1" smtClean="0"/>
              <a:t>Subsumption</a:t>
            </a:r>
            <a:r>
              <a:rPr lang="en-US" dirty="0" smtClean="0"/>
              <a:t> Architecture)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54864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77854" y="4495800"/>
            <a:ext cx="12834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aseline="0" dirty="0" smtClean="0">
                <a:solidFill>
                  <a:prstClr val="black"/>
                </a:solidFill>
                <a:latin typeface="Calibri"/>
              </a:rPr>
              <a:t>Highest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aseline="0" dirty="0" smtClean="0">
                <a:solidFill>
                  <a:prstClr val="black"/>
                </a:solidFill>
                <a:latin typeface="Calibri"/>
              </a:rPr>
              <a:t>Layer</a:t>
            </a:r>
            <a:endParaRPr lang="en-US" sz="2800" baseline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18" name="Straight Arrow Connector 17"/>
          <p:cNvCxnSpPr>
            <a:endCxn id="19" idx="0"/>
          </p:cNvCxnSpPr>
          <p:nvPr/>
        </p:nvCxnSpPr>
        <p:spPr>
          <a:xfrm>
            <a:off x="6019800" y="2810347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334000" y="3343747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cxnSp>
        <p:nvCxnSpPr>
          <p:cNvPr id="27" name="Straight Arrow Connector 26"/>
          <p:cNvCxnSpPr>
            <a:endCxn id="28" idx="0"/>
          </p:cNvCxnSpPr>
          <p:nvPr/>
        </p:nvCxnSpPr>
        <p:spPr>
          <a:xfrm>
            <a:off x="76200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9342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4193" y="4495800"/>
            <a:ext cx="12116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aseline="0" dirty="0" smtClean="0">
                <a:solidFill>
                  <a:prstClr val="black"/>
                </a:solidFill>
                <a:latin typeface="Calibri"/>
              </a:rPr>
              <a:t>Lowest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aseline="0" dirty="0" smtClean="0">
                <a:solidFill>
                  <a:prstClr val="black"/>
                </a:solidFill>
                <a:latin typeface="Calibri"/>
              </a:rPr>
              <a:t>Layer</a:t>
            </a:r>
            <a:endParaRPr lang="en-US" sz="2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13705" y="4495799"/>
            <a:ext cx="12121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aseline="0" dirty="0" smtClean="0">
                <a:solidFill>
                  <a:prstClr val="black"/>
                </a:solidFill>
                <a:latin typeface="Calibri"/>
              </a:rPr>
              <a:t>Middle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aseline="0" dirty="0" smtClean="0">
                <a:solidFill>
                  <a:prstClr val="black"/>
                </a:solidFill>
                <a:latin typeface="Calibri"/>
              </a:rPr>
              <a:t>Layer</a:t>
            </a:r>
            <a:endParaRPr lang="en-US" sz="2800" baseline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419600" y="5880752"/>
            <a:ext cx="33528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266581" y="5867400"/>
            <a:ext cx="1506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aseline="0" dirty="0" smtClean="0">
                <a:solidFill>
                  <a:prstClr val="black"/>
                </a:solidFill>
                <a:latin typeface="Calibri"/>
              </a:rPr>
              <a:t>Requests</a:t>
            </a:r>
            <a:endParaRPr lang="en-US" sz="28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915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E8F60-C74E-4D19-8182-38A4768A28D7}" type="slidenum">
              <a:rPr lang="en-US"/>
              <a:pPr/>
              <a:t>190</a:t>
            </a:fld>
            <a:endParaRPr lang="en-US"/>
          </a:p>
        </p:txBody>
      </p:sp>
      <p:sp>
        <p:nvSpPr>
          <p:cNvPr id="1718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Trigger System:</a:t>
            </a:r>
            <a:br>
              <a:rPr lang="en-US" sz="4000"/>
            </a:br>
            <a:r>
              <a:rPr lang="en-US" sz="4000"/>
              <a:t>Versus Scripting Languages</a:t>
            </a:r>
          </a:p>
        </p:txBody>
      </p:sp>
      <p:sp>
        <p:nvSpPr>
          <p:cNvPr id="171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Can be specified within a GUI</a:t>
            </a:r>
          </a:p>
          <a:p>
            <a:r>
              <a:rPr lang="en-US"/>
              <a:t>Very accessible to players</a:t>
            </a:r>
          </a:p>
          <a:p>
            <a:r>
              <a:rPr lang="en-US"/>
              <a:t>Constrained to prevent crashes</a:t>
            </a:r>
          </a:p>
          <a:p>
            <a:r>
              <a:rPr lang="en-US"/>
              <a:t>Quicker to implement</a:t>
            </a:r>
          </a:p>
          <a:p>
            <a:r>
              <a:rPr lang="en-US"/>
              <a:t>Easier to debug</a:t>
            </a:r>
          </a:p>
        </p:txBody>
      </p:sp>
    </p:spTree>
    <p:extLst>
      <p:ext uri="{BB962C8B-B14F-4D97-AF65-F5344CB8AC3E}">
        <p14:creationId xmlns:p14="http://schemas.microsoft.com/office/powerpoint/2010/main" val="309518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7ABFDDEA-EFE1-4714-9DA8-99C54F4C7FA8}" type="slidenum">
              <a:rPr lang="en-US"/>
              <a:pPr/>
              <a:t>191</a:t>
            </a:fld>
            <a:endParaRPr lang="en-US"/>
          </a:p>
        </p:txBody>
      </p:sp>
      <p:sp>
        <p:nvSpPr>
          <p:cNvPr id="17203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Smart Terrain</a:t>
            </a:r>
          </a:p>
        </p:txBody>
      </p:sp>
      <p:sp>
        <p:nvSpPr>
          <p:cNvPr id="17203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0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D2CB9D-4072-4F90-AA57-9B4568FB150C}" type="slidenum">
              <a:rPr lang="en-US"/>
              <a:pPr/>
              <a:t>192</a:t>
            </a:fld>
            <a:endParaRPr lang="en-US"/>
          </a:p>
        </p:txBody>
      </p:sp>
      <p:sp>
        <p:nvSpPr>
          <p:cNvPr id="1722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Smart Terrain</a:t>
            </a:r>
          </a:p>
        </p:txBody>
      </p:sp>
      <p:sp>
        <p:nvSpPr>
          <p:cNvPr id="1722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7772400" cy="4419600"/>
          </a:xfrm>
        </p:spPr>
        <p:txBody>
          <a:bodyPr/>
          <a:lstStyle/>
          <a:p>
            <a:r>
              <a:rPr lang="en-US" sz="2400"/>
              <a:t>Accredited to Will Wright and The Sims</a:t>
            </a:r>
          </a:p>
          <a:p>
            <a:r>
              <a:rPr lang="en-US" sz="2400"/>
              <a:t>Intelligence resides in terrain/objects in addition to characters</a:t>
            </a:r>
          </a:p>
          <a:p>
            <a:pPr lvl="1"/>
            <a:r>
              <a:rPr lang="en-US" sz="2000"/>
              <a:t>Behaviors and possible actions associated with an object are embedded in that object</a:t>
            </a:r>
          </a:p>
          <a:p>
            <a:r>
              <a:rPr lang="en-US" sz="2400"/>
              <a:t>Example: TV object</a:t>
            </a:r>
          </a:p>
          <a:p>
            <a:pPr lvl="1"/>
            <a:r>
              <a:rPr lang="en-US" sz="2000"/>
              <a:t>File for TV model also contains instructions for </a:t>
            </a:r>
          </a:p>
          <a:p>
            <a:pPr lvl="2"/>
            <a:r>
              <a:rPr lang="en-US" sz="1800"/>
              <a:t>Watching it, </a:t>
            </a:r>
          </a:p>
          <a:p>
            <a:pPr lvl="2"/>
            <a:r>
              <a:rPr lang="en-US" sz="1800"/>
              <a:t>Turning it on and off</a:t>
            </a:r>
          </a:p>
          <a:p>
            <a:pPr lvl="2"/>
            <a:r>
              <a:rPr lang="en-US" sz="1800"/>
              <a:t>Conditions under which a particular Sim might want to watch it</a:t>
            </a:r>
          </a:p>
          <a:p>
            <a:pPr lvl="2"/>
            <a:r>
              <a:rPr lang="en-US" sz="1800"/>
              <a:t>How the Sim reacts while watching it</a:t>
            </a:r>
          </a:p>
        </p:txBody>
      </p:sp>
      <p:pic>
        <p:nvPicPr>
          <p:cNvPr id="17223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77150" y="0"/>
            <a:ext cx="1466850" cy="1619250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66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3D7E3F-0F32-46A2-9AE2-2A067F1E5C3E}" type="slidenum">
              <a:rPr lang="en-US"/>
              <a:pPr/>
              <a:t>193</a:t>
            </a:fld>
            <a:endParaRPr lang="en-US"/>
          </a:p>
        </p:txBody>
      </p:sp>
      <p:sp>
        <p:nvSpPr>
          <p:cNvPr id="1724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Smart Terrain</a:t>
            </a:r>
          </a:p>
        </p:txBody>
      </p:sp>
      <p:sp>
        <p:nvSpPr>
          <p:cNvPr id="1724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7848600" cy="4419600"/>
          </a:xfrm>
        </p:spPr>
        <p:txBody>
          <a:bodyPr/>
          <a:lstStyle/>
          <a:p>
            <a:r>
              <a:rPr lang="en-US" sz="2800"/>
              <a:t>Characters have motivations and needs</a:t>
            </a:r>
          </a:p>
          <a:p>
            <a:pPr lvl="1"/>
            <a:r>
              <a:rPr lang="en-US" sz="2400"/>
              <a:t>Terrain offers various ways to satisfy those needs</a:t>
            </a:r>
          </a:p>
          <a:p>
            <a:pPr lvl="1"/>
            <a:r>
              <a:rPr lang="en-US" sz="2400"/>
              <a:t>Each piece of terrain broadcasts to nearby characters what it has to offer</a:t>
            </a:r>
          </a:p>
          <a:p>
            <a:pPr lvl="2"/>
            <a:r>
              <a:rPr lang="en-US" sz="2000"/>
              <a:t>For example, when a hungry character walks near a refrigerator, the refrigerator's "I have food" broadcast allows the character to decide to get some food from it</a:t>
            </a:r>
          </a:p>
        </p:txBody>
      </p:sp>
      <p:pic>
        <p:nvPicPr>
          <p:cNvPr id="172442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86600" y="0"/>
            <a:ext cx="2057400" cy="1323975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34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82A5AF-A7D7-4DEC-87B2-DEFB2458C1F5}" type="slidenum">
              <a:rPr lang="en-US"/>
              <a:pPr/>
              <a:t>194</a:t>
            </a:fld>
            <a:endParaRPr lang="en-US"/>
          </a:p>
        </p:txBody>
      </p:sp>
      <p:sp>
        <p:nvSpPr>
          <p:cNvPr id="1726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Smart Terrain</a:t>
            </a:r>
          </a:p>
        </p:txBody>
      </p:sp>
      <p:sp>
        <p:nvSpPr>
          <p:cNvPr id="1726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80772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Character is guided from action to action realistically, driven only by simple, object-level programming 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</a:pPr>
            <a:r>
              <a:rPr lang="en-US" sz="2800"/>
              <a:t>Refrigerator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"I have food"</a:t>
            </a:r>
          </a:p>
          <a:p>
            <a:pPr>
              <a:lnSpc>
                <a:spcPct val="90000"/>
              </a:lnSpc>
            </a:pPr>
            <a:r>
              <a:rPr lang="en-US" sz="2800"/>
              <a:t>Food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"Must be cooked"</a:t>
            </a:r>
          </a:p>
          <a:p>
            <a:pPr>
              <a:lnSpc>
                <a:spcPct val="90000"/>
              </a:lnSpc>
            </a:pPr>
            <a:r>
              <a:rPr lang="en-US" sz="2800"/>
              <a:t>Microwave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"I can cook food"</a:t>
            </a:r>
          </a:p>
        </p:txBody>
      </p:sp>
      <p:pic>
        <p:nvPicPr>
          <p:cNvPr id="172646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667000"/>
            <a:ext cx="1698625" cy="2133600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726469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7000" y="4876800"/>
            <a:ext cx="2000250" cy="1343025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7264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429000"/>
            <a:ext cx="99060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64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E9B3A41-921B-46DC-9733-3B723A577F0D}" type="slidenum">
              <a:rPr lang="en-US"/>
              <a:pPr/>
              <a:t>195</a:t>
            </a:fld>
            <a:endParaRPr lang="en-US"/>
          </a:p>
        </p:txBody>
      </p:sp>
      <p:sp>
        <p:nvSpPr>
          <p:cNvPr id="172851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z="4000"/>
              <a:t>Smart Terrain:</a:t>
            </a:r>
            <a:br>
              <a:rPr lang="en-US" sz="4000"/>
            </a:br>
            <a:r>
              <a:rPr lang="en-US" sz="4000"/>
              <a:t>The Sims Architecture in Detail</a:t>
            </a:r>
          </a:p>
        </p:txBody>
      </p:sp>
      <p:pic>
        <p:nvPicPr>
          <p:cNvPr id="172851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1676400"/>
            <a:ext cx="1152525" cy="2095500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728516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4648200"/>
            <a:ext cx="1333500" cy="1323975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728517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4600" y="4572000"/>
            <a:ext cx="1304925" cy="1362075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728518" name="Picture 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7600" y="4343400"/>
            <a:ext cx="1352550" cy="1428750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72851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648200"/>
            <a:ext cx="609600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2852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648200"/>
            <a:ext cx="16383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28521" name="Object 9"/>
          <p:cNvGraphicFramePr>
            <a:graphicFrameLocks noChangeAspect="1"/>
          </p:cNvGraphicFramePr>
          <p:nvPr/>
        </p:nvGraphicFramePr>
        <p:xfrm>
          <a:off x="2667000" y="3429000"/>
          <a:ext cx="6762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Photo Editor Photo" r:id="rId10" imgW="676369" imgH="619211" progId="MSPhotoEd.3">
                  <p:embed/>
                </p:oleObj>
              </mc:Choice>
              <mc:Fallback>
                <p:oleObj name="Photo Editor Photo" r:id="rId10" imgW="676369" imgH="619211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429000"/>
                        <a:ext cx="67627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8522" name="Object 10"/>
          <p:cNvGraphicFramePr>
            <a:graphicFrameLocks noChangeAspect="1"/>
          </p:cNvGraphicFramePr>
          <p:nvPr/>
        </p:nvGraphicFramePr>
        <p:xfrm>
          <a:off x="4876800" y="1676400"/>
          <a:ext cx="1089025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Bitmap Image" r:id="rId12" imgW="1448002" imgH="2723810" progId="Paint.Picture">
                  <p:embed/>
                </p:oleObj>
              </mc:Choice>
              <mc:Fallback>
                <p:oleObj name="Bitmap Image" r:id="rId12" imgW="1448002" imgH="272381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1676400"/>
                        <a:ext cx="1089025" cy="204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28523" name="Line 11"/>
          <p:cNvSpPr>
            <a:spLocks noChangeShapeType="1"/>
          </p:cNvSpPr>
          <p:nvPr/>
        </p:nvSpPr>
        <p:spPr bwMode="auto">
          <a:xfrm flipH="1" flipV="1">
            <a:off x="1828800" y="2743200"/>
            <a:ext cx="2895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28524" name="Text Box 12"/>
          <p:cNvSpPr txBox="1">
            <a:spLocks noChangeArrowheads="1"/>
          </p:cNvSpPr>
          <p:nvPr/>
        </p:nvSpPr>
        <p:spPr bwMode="auto">
          <a:xfrm>
            <a:off x="2667000" y="2362200"/>
            <a:ext cx="10890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Fix Dinner</a:t>
            </a:r>
          </a:p>
        </p:txBody>
      </p:sp>
      <p:sp>
        <p:nvSpPr>
          <p:cNvPr id="1728525" name="Line 13"/>
          <p:cNvSpPr>
            <a:spLocks noChangeShapeType="1"/>
          </p:cNvSpPr>
          <p:nvPr/>
        </p:nvSpPr>
        <p:spPr bwMode="auto">
          <a:xfrm>
            <a:off x="1828800" y="32004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28526" name="Line 14"/>
          <p:cNvSpPr>
            <a:spLocks noChangeShapeType="1"/>
          </p:cNvSpPr>
          <p:nvPr/>
        </p:nvSpPr>
        <p:spPr bwMode="auto">
          <a:xfrm flipH="1">
            <a:off x="1447800" y="4038600"/>
            <a:ext cx="11430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28527" name="Line 15"/>
          <p:cNvSpPr>
            <a:spLocks noChangeShapeType="1"/>
          </p:cNvSpPr>
          <p:nvPr/>
        </p:nvSpPr>
        <p:spPr bwMode="auto">
          <a:xfrm flipH="1">
            <a:off x="2743200" y="4114800"/>
            <a:ext cx="762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28528" name="Line 16"/>
          <p:cNvSpPr>
            <a:spLocks noChangeShapeType="1"/>
          </p:cNvSpPr>
          <p:nvPr/>
        </p:nvSpPr>
        <p:spPr bwMode="auto">
          <a:xfrm>
            <a:off x="3200400" y="4114800"/>
            <a:ext cx="121920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28529" name="Line 17"/>
          <p:cNvSpPr>
            <a:spLocks noChangeShapeType="1"/>
          </p:cNvSpPr>
          <p:nvPr/>
        </p:nvSpPr>
        <p:spPr bwMode="auto">
          <a:xfrm flipV="1">
            <a:off x="4953000" y="4876800"/>
            <a:ext cx="838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28530" name="Line 18"/>
          <p:cNvSpPr>
            <a:spLocks noChangeShapeType="1"/>
          </p:cNvSpPr>
          <p:nvPr/>
        </p:nvSpPr>
        <p:spPr bwMode="auto">
          <a:xfrm flipH="1" flipV="1">
            <a:off x="3429000" y="3886200"/>
            <a:ext cx="2590800" cy="990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28531" name="Line 19"/>
          <p:cNvSpPr>
            <a:spLocks noChangeShapeType="1"/>
          </p:cNvSpPr>
          <p:nvPr/>
        </p:nvSpPr>
        <p:spPr bwMode="auto">
          <a:xfrm>
            <a:off x="3429000" y="3733800"/>
            <a:ext cx="426720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28532" name="Line 20"/>
          <p:cNvSpPr>
            <a:spLocks noChangeShapeType="1"/>
          </p:cNvSpPr>
          <p:nvPr/>
        </p:nvSpPr>
        <p:spPr bwMode="auto">
          <a:xfrm flipH="1" flipV="1">
            <a:off x="6096000" y="2743200"/>
            <a:ext cx="1828800" cy="1676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28533" name="Text Box 21"/>
          <p:cNvSpPr txBox="1">
            <a:spLocks noChangeArrowheads="1"/>
          </p:cNvSpPr>
          <p:nvPr/>
        </p:nvSpPr>
        <p:spPr bwMode="auto">
          <a:xfrm>
            <a:off x="7391400" y="5791200"/>
            <a:ext cx="15382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Disposal (neat)</a:t>
            </a:r>
          </a:p>
        </p:txBody>
      </p:sp>
      <p:sp>
        <p:nvSpPr>
          <p:cNvPr id="1728534" name="Text Box 22"/>
          <p:cNvSpPr txBox="1">
            <a:spLocks noChangeArrowheads="1"/>
          </p:cNvSpPr>
          <p:nvPr/>
        </p:nvSpPr>
        <p:spPr bwMode="auto">
          <a:xfrm>
            <a:off x="5673725" y="6019800"/>
            <a:ext cx="11080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Placement</a:t>
            </a:r>
          </a:p>
          <a:p>
            <a:r>
              <a:rPr lang="en-US"/>
              <a:t>Surface</a:t>
            </a:r>
          </a:p>
        </p:txBody>
      </p:sp>
      <p:sp>
        <p:nvSpPr>
          <p:cNvPr id="1728535" name="Text Box 23"/>
          <p:cNvSpPr txBox="1">
            <a:spLocks noChangeArrowheads="1"/>
          </p:cNvSpPr>
          <p:nvPr/>
        </p:nvSpPr>
        <p:spPr bwMode="auto">
          <a:xfrm>
            <a:off x="4332288" y="6019800"/>
            <a:ext cx="8493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Seating</a:t>
            </a:r>
          </a:p>
        </p:txBody>
      </p:sp>
      <p:sp>
        <p:nvSpPr>
          <p:cNvPr id="1728536" name="Text Box 24"/>
          <p:cNvSpPr txBox="1">
            <a:spLocks noChangeArrowheads="1"/>
          </p:cNvSpPr>
          <p:nvPr/>
        </p:nvSpPr>
        <p:spPr bwMode="auto">
          <a:xfrm>
            <a:off x="2819400" y="6019800"/>
            <a:ext cx="6302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Cook</a:t>
            </a:r>
          </a:p>
        </p:txBody>
      </p:sp>
      <p:sp>
        <p:nvSpPr>
          <p:cNvPr id="1728537" name="Text Box 25"/>
          <p:cNvSpPr txBox="1">
            <a:spLocks noChangeArrowheads="1"/>
          </p:cNvSpPr>
          <p:nvPr/>
        </p:nvSpPr>
        <p:spPr bwMode="auto">
          <a:xfrm>
            <a:off x="533400" y="6019800"/>
            <a:ext cx="1212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Preparation</a:t>
            </a:r>
          </a:p>
        </p:txBody>
      </p:sp>
    </p:spTree>
    <p:extLst>
      <p:ext uri="{BB962C8B-B14F-4D97-AF65-F5344CB8AC3E}">
        <p14:creationId xmlns:p14="http://schemas.microsoft.com/office/powerpoint/2010/main" val="286718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DB5681-53DC-40D2-B603-CCCD035CA154}" type="slidenum">
              <a:rPr lang="en-US"/>
              <a:pPr/>
              <a:t>196</a:t>
            </a:fld>
            <a:endParaRPr lang="en-US"/>
          </a:p>
        </p:txBody>
      </p:sp>
      <p:sp>
        <p:nvSpPr>
          <p:cNvPr id="1730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Smart Terrain:</a:t>
            </a:r>
            <a:br>
              <a:rPr lang="en-US" sz="4000"/>
            </a:br>
            <a:r>
              <a:rPr lang="en-US" sz="4000"/>
              <a:t>The Sims Architecture in Detail</a:t>
            </a:r>
          </a:p>
        </p:txBody>
      </p:sp>
      <p:sp>
        <p:nvSpPr>
          <p:cNvPr id="1730563" name="Rectangle 3"/>
          <p:cNvSpPr>
            <a:spLocks noChangeArrowheads="1"/>
          </p:cNvSpPr>
          <p:nvPr/>
        </p:nvSpPr>
        <p:spPr bwMode="auto">
          <a:xfrm>
            <a:off x="1524000" y="2514600"/>
            <a:ext cx="1600200" cy="16002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en-US"/>
              <a:t>Data</a:t>
            </a:r>
          </a:p>
          <a:p>
            <a:pPr algn="l"/>
            <a:r>
              <a:rPr lang="en-US"/>
              <a:t>-Needs</a:t>
            </a:r>
          </a:p>
          <a:p>
            <a:pPr algn="l"/>
            <a:r>
              <a:rPr lang="en-US"/>
              <a:t>-Personality</a:t>
            </a:r>
          </a:p>
          <a:p>
            <a:pPr algn="l"/>
            <a:r>
              <a:rPr lang="en-US"/>
              <a:t>-Skills</a:t>
            </a:r>
          </a:p>
          <a:p>
            <a:pPr algn="l"/>
            <a:r>
              <a:rPr lang="en-US"/>
              <a:t>-Relationships</a:t>
            </a:r>
          </a:p>
          <a:p>
            <a:pPr algn="l"/>
            <a:endParaRPr lang="en-US"/>
          </a:p>
        </p:txBody>
      </p:sp>
      <p:sp>
        <p:nvSpPr>
          <p:cNvPr id="1730564" name="Text Box 4"/>
          <p:cNvSpPr txBox="1">
            <a:spLocks noChangeArrowheads="1"/>
          </p:cNvSpPr>
          <p:nvPr/>
        </p:nvSpPr>
        <p:spPr bwMode="auto">
          <a:xfrm>
            <a:off x="1755775" y="2133600"/>
            <a:ext cx="10937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/>
              <a:t>Person</a:t>
            </a:r>
          </a:p>
        </p:txBody>
      </p:sp>
      <p:sp>
        <p:nvSpPr>
          <p:cNvPr id="1730565" name="Rectangle 5"/>
          <p:cNvSpPr>
            <a:spLocks noChangeArrowheads="1"/>
          </p:cNvSpPr>
          <p:nvPr/>
        </p:nvSpPr>
        <p:spPr bwMode="auto">
          <a:xfrm>
            <a:off x="4648200" y="2514600"/>
            <a:ext cx="1600200" cy="1676400"/>
          </a:xfrm>
          <a:prstGeom prst="rect">
            <a:avLst/>
          </a:prstGeom>
          <a:solidFill>
            <a:srgbClr val="CCFFCC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en-US"/>
              <a:t>Physical</a:t>
            </a:r>
          </a:p>
          <a:p>
            <a:pPr algn="l"/>
            <a:r>
              <a:rPr lang="en-US"/>
              <a:t>-Hunger</a:t>
            </a:r>
          </a:p>
          <a:p>
            <a:pPr algn="l"/>
            <a:r>
              <a:rPr lang="en-US"/>
              <a:t>-Comfort</a:t>
            </a:r>
          </a:p>
          <a:p>
            <a:pPr algn="l"/>
            <a:r>
              <a:rPr lang="en-US"/>
              <a:t>-Hygiene</a:t>
            </a:r>
          </a:p>
          <a:p>
            <a:pPr algn="l"/>
            <a:r>
              <a:rPr lang="en-US"/>
              <a:t>-Bladder</a:t>
            </a:r>
          </a:p>
          <a:p>
            <a:pPr algn="l"/>
            <a:endParaRPr lang="en-US"/>
          </a:p>
        </p:txBody>
      </p:sp>
      <p:sp>
        <p:nvSpPr>
          <p:cNvPr id="1730566" name="Rectangle 6"/>
          <p:cNvSpPr>
            <a:spLocks noChangeArrowheads="1"/>
          </p:cNvSpPr>
          <p:nvPr/>
        </p:nvSpPr>
        <p:spPr bwMode="auto">
          <a:xfrm>
            <a:off x="6400800" y="2514600"/>
            <a:ext cx="1600200" cy="1676400"/>
          </a:xfrm>
          <a:prstGeom prst="rect">
            <a:avLst/>
          </a:prstGeom>
          <a:solidFill>
            <a:srgbClr val="CCFFCC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en-US"/>
              <a:t>Mental</a:t>
            </a:r>
          </a:p>
          <a:p>
            <a:pPr algn="l"/>
            <a:r>
              <a:rPr lang="en-US"/>
              <a:t>-Energy</a:t>
            </a:r>
          </a:p>
          <a:p>
            <a:pPr algn="l"/>
            <a:r>
              <a:rPr lang="en-US"/>
              <a:t>-Fun</a:t>
            </a:r>
          </a:p>
          <a:p>
            <a:pPr algn="l"/>
            <a:r>
              <a:rPr lang="en-US"/>
              <a:t>-Social</a:t>
            </a:r>
          </a:p>
          <a:p>
            <a:pPr algn="l"/>
            <a:r>
              <a:rPr lang="en-US"/>
              <a:t>-Room</a:t>
            </a:r>
          </a:p>
          <a:p>
            <a:pPr algn="l"/>
            <a:endParaRPr lang="en-US"/>
          </a:p>
        </p:txBody>
      </p:sp>
      <p:sp>
        <p:nvSpPr>
          <p:cNvPr id="1730567" name="Rectangle 7"/>
          <p:cNvSpPr>
            <a:spLocks noChangeArrowheads="1"/>
          </p:cNvSpPr>
          <p:nvPr/>
        </p:nvSpPr>
        <p:spPr bwMode="auto">
          <a:xfrm>
            <a:off x="5562600" y="1752600"/>
            <a:ext cx="1600200" cy="457200"/>
          </a:xfrm>
          <a:prstGeom prst="rect">
            <a:avLst/>
          </a:prstGeom>
          <a:solidFill>
            <a:srgbClr val="FFCC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Motive Engine</a:t>
            </a:r>
          </a:p>
        </p:txBody>
      </p:sp>
      <p:sp>
        <p:nvSpPr>
          <p:cNvPr id="1730568" name="Line 8"/>
          <p:cNvSpPr>
            <a:spLocks noChangeShapeType="1"/>
          </p:cNvSpPr>
          <p:nvPr/>
        </p:nvSpPr>
        <p:spPr bwMode="auto">
          <a:xfrm>
            <a:off x="5867400" y="22098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30569" name="Line 9"/>
          <p:cNvSpPr>
            <a:spLocks noChangeShapeType="1"/>
          </p:cNvSpPr>
          <p:nvPr/>
        </p:nvSpPr>
        <p:spPr bwMode="auto">
          <a:xfrm>
            <a:off x="6858000" y="22098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30570" name="Rectangle 10"/>
          <p:cNvSpPr>
            <a:spLocks noChangeArrowheads="1"/>
          </p:cNvSpPr>
          <p:nvPr/>
        </p:nvSpPr>
        <p:spPr bwMode="auto">
          <a:xfrm>
            <a:off x="2514600" y="4343400"/>
            <a:ext cx="1676400" cy="1828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en-US" sz="2000"/>
              <a:t>Personality</a:t>
            </a:r>
          </a:p>
          <a:p>
            <a:pPr algn="l"/>
            <a:r>
              <a:rPr lang="en-US" sz="2000"/>
              <a:t>-Sloppy to Neat</a:t>
            </a:r>
          </a:p>
          <a:p>
            <a:pPr algn="l"/>
            <a:r>
              <a:rPr lang="en-US" sz="2000"/>
              <a:t>-Shy to Outgoing</a:t>
            </a:r>
          </a:p>
          <a:p>
            <a:pPr algn="l"/>
            <a:r>
              <a:rPr lang="en-US" sz="2000"/>
              <a:t>-Serious to Playful</a:t>
            </a:r>
          </a:p>
          <a:p>
            <a:pPr algn="l"/>
            <a:r>
              <a:rPr lang="en-US" sz="2000"/>
              <a:t>-Lazy to Active</a:t>
            </a:r>
          </a:p>
          <a:p>
            <a:pPr algn="l"/>
            <a:r>
              <a:rPr lang="en-US" sz="2000"/>
              <a:t>-Mean to Nice</a:t>
            </a:r>
          </a:p>
        </p:txBody>
      </p:sp>
      <p:sp>
        <p:nvSpPr>
          <p:cNvPr id="1730571" name="Rectangle 11"/>
          <p:cNvSpPr>
            <a:spLocks noChangeArrowheads="1"/>
          </p:cNvSpPr>
          <p:nvPr/>
        </p:nvSpPr>
        <p:spPr bwMode="auto">
          <a:xfrm>
            <a:off x="457200" y="4343400"/>
            <a:ext cx="1676400" cy="1828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en-US" sz="2000"/>
              <a:t>Skills</a:t>
            </a:r>
          </a:p>
          <a:p>
            <a:pPr algn="l"/>
            <a:r>
              <a:rPr lang="en-US" sz="2000"/>
              <a:t>-Cooking</a:t>
            </a:r>
          </a:p>
          <a:p>
            <a:pPr algn="l"/>
            <a:r>
              <a:rPr lang="en-US" sz="2000"/>
              <a:t>-Mechanical</a:t>
            </a:r>
          </a:p>
          <a:p>
            <a:pPr algn="l"/>
            <a:r>
              <a:rPr lang="en-US" sz="2000"/>
              <a:t>-Logic</a:t>
            </a:r>
          </a:p>
          <a:p>
            <a:pPr algn="l"/>
            <a:r>
              <a:rPr lang="en-US" sz="2000"/>
              <a:t>-Body</a:t>
            </a:r>
          </a:p>
          <a:p>
            <a:pPr algn="l"/>
            <a:r>
              <a:rPr lang="en-US" sz="2000"/>
              <a:t>-Etc</a:t>
            </a:r>
          </a:p>
        </p:txBody>
      </p:sp>
      <p:sp>
        <p:nvSpPr>
          <p:cNvPr id="1730572" name="Line 12"/>
          <p:cNvSpPr>
            <a:spLocks noChangeShapeType="1"/>
          </p:cNvSpPr>
          <p:nvPr/>
        </p:nvSpPr>
        <p:spPr bwMode="auto">
          <a:xfrm>
            <a:off x="4191000" y="5257800"/>
            <a:ext cx="434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30573" name="Line 13"/>
          <p:cNvSpPr>
            <a:spLocks noChangeShapeType="1"/>
          </p:cNvSpPr>
          <p:nvPr/>
        </p:nvSpPr>
        <p:spPr bwMode="auto">
          <a:xfrm flipV="1">
            <a:off x="8534400" y="1981200"/>
            <a:ext cx="0" cy="3276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30574" name="Line 14"/>
          <p:cNvSpPr>
            <a:spLocks noChangeShapeType="1"/>
          </p:cNvSpPr>
          <p:nvPr/>
        </p:nvSpPr>
        <p:spPr bwMode="auto">
          <a:xfrm flipH="1">
            <a:off x="7162800" y="19812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25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9EC85F-9E2C-471B-B19A-C8EAB16771BA}" type="slidenum">
              <a:rPr lang="en-US"/>
              <a:pPr/>
              <a:t>197</a:t>
            </a:fld>
            <a:endParaRPr lang="en-US"/>
          </a:p>
        </p:txBody>
      </p:sp>
      <p:sp>
        <p:nvSpPr>
          <p:cNvPr id="1732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Smart Terrain:</a:t>
            </a:r>
            <a:br>
              <a:rPr lang="en-US" sz="4000"/>
            </a:br>
            <a:r>
              <a:rPr lang="en-US" sz="4000"/>
              <a:t>The Sims Architecture in Detail</a:t>
            </a:r>
          </a:p>
        </p:txBody>
      </p:sp>
      <p:sp>
        <p:nvSpPr>
          <p:cNvPr id="1732611" name="Rectangle 3"/>
          <p:cNvSpPr>
            <a:spLocks noChangeArrowheads="1"/>
          </p:cNvSpPr>
          <p:nvPr/>
        </p:nvSpPr>
        <p:spPr bwMode="auto">
          <a:xfrm>
            <a:off x="685800" y="2971800"/>
            <a:ext cx="1600200" cy="33528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en-US"/>
              <a:t>Stats</a:t>
            </a:r>
          </a:p>
          <a:p>
            <a:pPr algn="l"/>
            <a:r>
              <a:rPr lang="en-US"/>
              <a:t>Hunger +20</a:t>
            </a:r>
          </a:p>
          <a:p>
            <a:pPr algn="l"/>
            <a:r>
              <a:rPr lang="en-US"/>
              <a:t>Comfort -12</a:t>
            </a:r>
          </a:p>
          <a:p>
            <a:pPr algn="l"/>
            <a:r>
              <a:rPr lang="en-US"/>
              <a:t>Hygiene -30</a:t>
            </a:r>
          </a:p>
          <a:p>
            <a:pPr algn="l"/>
            <a:r>
              <a:rPr lang="en-US" b="1"/>
              <a:t>Bladder -75</a:t>
            </a:r>
          </a:p>
          <a:p>
            <a:pPr algn="l"/>
            <a:r>
              <a:rPr lang="en-US"/>
              <a:t>Energy +80</a:t>
            </a:r>
          </a:p>
          <a:p>
            <a:pPr algn="l"/>
            <a:r>
              <a:rPr lang="en-US"/>
              <a:t>Fun +40</a:t>
            </a:r>
          </a:p>
          <a:p>
            <a:pPr algn="l"/>
            <a:r>
              <a:rPr lang="en-US"/>
              <a:t>Social +10</a:t>
            </a:r>
          </a:p>
          <a:p>
            <a:pPr algn="l"/>
            <a:r>
              <a:rPr lang="en-US"/>
              <a:t>Room -60</a:t>
            </a:r>
          </a:p>
          <a:p>
            <a:pPr algn="l"/>
            <a:endParaRPr lang="en-US"/>
          </a:p>
          <a:p>
            <a:pPr algn="l"/>
            <a:r>
              <a:rPr lang="en-US"/>
              <a:t>Mood +18</a:t>
            </a:r>
            <a:endParaRPr lang="en-US" baseline="0"/>
          </a:p>
          <a:p>
            <a:pPr algn="l"/>
            <a:endParaRPr lang="en-US"/>
          </a:p>
        </p:txBody>
      </p:sp>
      <p:sp>
        <p:nvSpPr>
          <p:cNvPr id="1732612" name="Text Box 4"/>
          <p:cNvSpPr txBox="1">
            <a:spLocks noChangeArrowheads="1"/>
          </p:cNvSpPr>
          <p:nvPr/>
        </p:nvSpPr>
        <p:spPr bwMode="auto">
          <a:xfrm>
            <a:off x="917575" y="2590800"/>
            <a:ext cx="10937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/>
              <a:t>Person</a:t>
            </a:r>
          </a:p>
        </p:txBody>
      </p:sp>
      <p:sp>
        <p:nvSpPr>
          <p:cNvPr id="1732613" name="Rectangle 5"/>
          <p:cNvSpPr>
            <a:spLocks noChangeArrowheads="1"/>
          </p:cNvSpPr>
          <p:nvPr/>
        </p:nvSpPr>
        <p:spPr bwMode="auto">
          <a:xfrm>
            <a:off x="4876800" y="2667000"/>
            <a:ext cx="4038600" cy="1676400"/>
          </a:xfrm>
          <a:prstGeom prst="rect">
            <a:avLst/>
          </a:prstGeom>
          <a:solidFill>
            <a:srgbClr val="CCFFCC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en-US" b="1"/>
              <a:t>Toilet</a:t>
            </a:r>
          </a:p>
          <a:p>
            <a:pPr algn="l"/>
            <a:r>
              <a:rPr lang="en-US"/>
              <a:t>Mood+26</a:t>
            </a:r>
          </a:p>
          <a:p>
            <a:pPr algn="l"/>
            <a:r>
              <a:rPr lang="en-US"/>
              <a:t>Urinate (+40 Bladder)</a:t>
            </a:r>
          </a:p>
          <a:p>
            <a:pPr algn="l"/>
            <a:r>
              <a:rPr lang="en-US"/>
              <a:t>Clean (+30 Room)</a:t>
            </a:r>
          </a:p>
          <a:p>
            <a:pPr algn="l"/>
            <a:r>
              <a:rPr lang="en-US"/>
              <a:t>Unclog (+40 Room)</a:t>
            </a:r>
          </a:p>
          <a:p>
            <a:pPr algn="l"/>
            <a:endParaRPr lang="en-US"/>
          </a:p>
        </p:txBody>
      </p:sp>
      <p:sp>
        <p:nvSpPr>
          <p:cNvPr id="1732614" name="Rectangle 6"/>
          <p:cNvSpPr>
            <a:spLocks noChangeArrowheads="1"/>
          </p:cNvSpPr>
          <p:nvPr/>
        </p:nvSpPr>
        <p:spPr bwMode="auto">
          <a:xfrm>
            <a:off x="4876800" y="4572000"/>
            <a:ext cx="4038600" cy="1676400"/>
          </a:xfrm>
          <a:prstGeom prst="rect">
            <a:avLst/>
          </a:prstGeom>
          <a:solidFill>
            <a:srgbClr val="CCFFCC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en-US" b="1"/>
              <a:t>Bathtub</a:t>
            </a:r>
          </a:p>
          <a:p>
            <a:pPr algn="l"/>
            <a:r>
              <a:rPr lang="en-US"/>
              <a:t>Mood +20</a:t>
            </a:r>
          </a:p>
          <a:p>
            <a:pPr algn="l"/>
            <a:r>
              <a:rPr lang="en-US"/>
              <a:t>Take Bath (+40 Hygiene, +30 Comfort)</a:t>
            </a:r>
          </a:p>
          <a:p>
            <a:pPr algn="l"/>
            <a:r>
              <a:rPr lang="en-US"/>
              <a:t>Clean (+20 Room)</a:t>
            </a:r>
          </a:p>
          <a:p>
            <a:pPr algn="l"/>
            <a:endParaRPr lang="en-US"/>
          </a:p>
        </p:txBody>
      </p:sp>
      <p:sp>
        <p:nvSpPr>
          <p:cNvPr id="1732615" name="Line 7"/>
          <p:cNvSpPr>
            <a:spLocks noChangeShapeType="1"/>
          </p:cNvSpPr>
          <p:nvPr/>
        </p:nvSpPr>
        <p:spPr bwMode="auto">
          <a:xfrm flipV="1">
            <a:off x="2057400" y="3352800"/>
            <a:ext cx="28956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732616" name="Text Box 8"/>
          <p:cNvSpPr txBox="1">
            <a:spLocks noChangeArrowheads="1"/>
          </p:cNvSpPr>
          <p:nvPr/>
        </p:nvSpPr>
        <p:spPr bwMode="auto">
          <a:xfrm>
            <a:off x="2584450" y="1797050"/>
            <a:ext cx="3435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5400"/>
              <a:t>Find Best Action</a:t>
            </a:r>
          </a:p>
        </p:txBody>
      </p:sp>
      <p:pic>
        <p:nvPicPr>
          <p:cNvPr id="1732617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53400" y="228600"/>
            <a:ext cx="657225" cy="952500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302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3171C-D6C6-4F0F-92D9-F7A6316A28D4}" type="slidenum">
              <a:rPr lang="en-US"/>
              <a:pPr/>
              <a:t>198</a:t>
            </a:fld>
            <a:endParaRPr lang="en-US"/>
          </a:p>
        </p:txBody>
      </p:sp>
      <p:sp>
        <p:nvSpPr>
          <p:cNvPr id="1734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Smart Terrain:</a:t>
            </a:r>
            <a:br>
              <a:rPr lang="en-US" sz="4000"/>
            </a:br>
            <a:r>
              <a:rPr lang="en-US" sz="4000"/>
              <a:t>The Sims Architecture in Detail</a:t>
            </a:r>
          </a:p>
        </p:txBody>
      </p:sp>
      <p:graphicFrame>
        <p:nvGraphicFramePr>
          <p:cNvPr id="173465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219200" y="1600200"/>
          <a:ext cx="7010400" cy="487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Photo Editor Photo" r:id="rId4" imgW="4315427" imgH="3000000" progId="MSPhotoEd.3">
                  <p:embed/>
                </p:oleObj>
              </mc:Choice>
              <mc:Fallback>
                <p:oleObj name="Photo Editor Photo" r:id="rId4" imgW="4315427" imgH="3000000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600200"/>
                        <a:ext cx="7010400" cy="4875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 cap="flat" cmpd="sng" algn="ctr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65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5A87ED-93A1-4D3B-9B6B-0A42C1BA96D4}" type="slidenum">
              <a:rPr lang="en-US"/>
              <a:pPr/>
              <a:t>199</a:t>
            </a:fld>
            <a:endParaRPr lang="en-US"/>
          </a:p>
        </p:txBody>
      </p:sp>
      <p:sp>
        <p:nvSpPr>
          <p:cNvPr id="1736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Smart Terrain:</a:t>
            </a:r>
            <a:br>
              <a:rPr lang="en-US" sz="4000"/>
            </a:br>
            <a:r>
              <a:rPr lang="en-US" sz="4000"/>
              <a:t>The Sims Architecture in Detail</a:t>
            </a:r>
          </a:p>
        </p:txBody>
      </p:sp>
      <p:pic>
        <p:nvPicPr>
          <p:cNvPr id="17367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2133600"/>
            <a:ext cx="7072313" cy="4419600"/>
          </a:xfrm>
          <a:noFill/>
          <a:ln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736708" name="Text Box 4"/>
          <p:cNvSpPr txBox="1">
            <a:spLocks noChangeArrowheads="1"/>
          </p:cNvSpPr>
          <p:nvPr/>
        </p:nvSpPr>
        <p:spPr bwMode="auto">
          <a:xfrm>
            <a:off x="3276600" y="1752600"/>
            <a:ext cx="2281238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000"/>
              <a:t>"Happyscape"</a:t>
            </a:r>
          </a:p>
        </p:txBody>
      </p:sp>
    </p:spTree>
    <p:extLst>
      <p:ext uri="{BB962C8B-B14F-4D97-AF65-F5344CB8AC3E}">
        <p14:creationId xmlns:p14="http://schemas.microsoft.com/office/powerpoint/2010/main" val="276355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B74F31-A5C8-4131-959C-9BE2F66D08AB}" type="slidenum">
              <a:rPr lang="en-US"/>
              <a:pPr/>
              <a:t>2</a:t>
            </a:fld>
            <a:endParaRPr lang="en-US"/>
          </a:p>
        </p:txBody>
      </p:sp>
      <p:sp>
        <p:nvSpPr>
          <p:cNvPr id="145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Homework 1</a:t>
            </a:r>
          </a:p>
        </p:txBody>
      </p:sp>
      <p:sp>
        <p:nvSpPr>
          <p:cNvPr id="145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Turned in OK?</a:t>
            </a:r>
          </a:p>
          <a:p>
            <a:r>
              <a:rPr lang="en-US" sz="2800"/>
              <a:t>Anyone concerned about their codebase?</a:t>
            </a:r>
          </a:p>
          <a:p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3466285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Queued and Concurrent</a:t>
            </a:r>
            <a:br>
              <a:rPr lang="en-US" dirty="0" smtClean="0"/>
            </a:br>
            <a:r>
              <a:rPr lang="en-US" dirty="0" smtClean="0"/>
              <a:t>State Machines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54864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338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33800" y="57308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cxnSp>
        <p:nvCxnSpPr>
          <p:cNvPr id="14" name="Straight Arrow Connector 13"/>
          <p:cNvCxnSpPr>
            <a:stCxn id="11" idx="2"/>
            <a:endCxn id="12" idx="0"/>
          </p:cNvCxnSpPr>
          <p:nvPr/>
        </p:nvCxnSpPr>
        <p:spPr>
          <a:xfrm>
            <a:off x="44196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2" idx="2"/>
            <a:endCxn id="13" idx="0"/>
          </p:cNvCxnSpPr>
          <p:nvPr/>
        </p:nvCxnSpPr>
        <p:spPr>
          <a:xfrm>
            <a:off x="4419600" y="5426044"/>
            <a:ext cx="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3200" y="3549134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64652" y="47683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Inactive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64652" y="59875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Inactive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18" name="Straight Arrow Connector 17"/>
          <p:cNvCxnSpPr>
            <a:endCxn id="19" idx="0"/>
          </p:cNvCxnSpPr>
          <p:nvPr/>
        </p:nvCxnSpPr>
        <p:spPr>
          <a:xfrm>
            <a:off x="6019800" y="2810347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334000" y="3343747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334000" y="4502591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334000" y="5721791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cxnSp>
        <p:nvCxnSpPr>
          <p:cNvPr id="25" name="Straight Arrow Connector 24"/>
          <p:cNvCxnSpPr>
            <a:stCxn id="19" idx="2"/>
            <a:endCxn id="23" idx="0"/>
          </p:cNvCxnSpPr>
          <p:nvPr/>
        </p:nvCxnSpPr>
        <p:spPr>
          <a:xfrm>
            <a:off x="6019800" y="4258147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3" idx="2"/>
            <a:endCxn id="24" idx="0"/>
          </p:cNvCxnSpPr>
          <p:nvPr/>
        </p:nvCxnSpPr>
        <p:spPr>
          <a:xfrm>
            <a:off x="6019800" y="5416991"/>
            <a:ext cx="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28" idx="0"/>
          </p:cNvCxnSpPr>
          <p:nvPr/>
        </p:nvCxnSpPr>
        <p:spPr>
          <a:xfrm>
            <a:off x="76200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9342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9342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934200" y="57308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cxnSp>
        <p:nvCxnSpPr>
          <p:cNvPr id="31" name="Straight Arrow Connector 30"/>
          <p:cNvCxnSpPr>
            <a:stCxn id="28" idx="2"/>
            <a:endCxn id="29" idx="0"/>
          </p:cNvCxnSpPr>
          <p:nvPr/>
        </p:nvCxnSpPr>
        <p:spPr>
          <a:xfrm>
            <a:off x="76200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9" idx="2"/>
            <a:endCxn id="30" idx="0"/>
          </p:cNvCxnSpPr>
          <p:nvPr/>
        </p:nvCxnSpPr>
        <p:spPr>
          <a:xfrm>
            <a:off x="7620000" y="5426044"/>
            <a:ext cx="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92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/>
      <p:bldP spid="21" grpId="0"/>
      <p:bldP spid="22" grpId="0"/>
      <p:bldP spid="19" grpId="0" animBg="1"/>
      <p:bldP spid="23" grpId="0" animBg="1"/>
      <p:bldP spid="24" grpId="0" animBg="1"/>
      <p:bldP spid="28" grpId="0" animBg="1"/>
      <p:bldP spid="29" grpId="0" animBg="1"/>
      <p:bldP spid="30" grpId="0" animBg="1"/>
    </p:bld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245C1-1B46-4A74-8C79-CC5670759D24}" type="slidenum">
              <a:rPr lang="en-US"/>
              <a:pPr/>
              <a:t>200</a:t>
            </a:fld>
            <a:endParaRPr lang="en-US"/>
          </a:p>
        </p:txBody>
      </p:sp>
      <p:sp>
        <p:nvSpPr>
          <p:cNvPr id="1738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Smart Terrain:</a:t>
            </a:r>
            <a:br>
              <a:rPr lang="en-US" sz="4000"/>
            </a:br>
            <a:r>
              <a:rPr lang="en-US" sz="4000"/>
              <a:t>The Sims Architecture in Detail</a:t>
            </a:r>
          </a:p>
        </p:txBody>
      </p:sp>
      <p:sp>
        <p:nvSpPr>
          <p:cNvPr id="1738755" name="Text Box 3"/>
          <p:cNvSpPr txBox="1">
            <a:spLocks noChangeArrowheads="1"/>
          </p:cNvSpPr>
          <p:nvPr/>
        </p:nvSpPr>
        <p:spPr bwMode="auto">
          <a:xfrm>
            <a:off x="3276600" y="1752600"/>
            <a:ext cx="2281238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000"/>
              <a:t>"Happyscape"</a:t>
            </a:r>
          </a:p>
        </p:txBody>
      </p:sp>
      <p:pic>
        <p:nvPicPr>
          <p:cNvPr id="173875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2209800"/>
            <a:ext cx="7467600" cy="4246563"/>
          </a:xfrm>
        </p:spPr>
      </p:pic>
    </p:spTree>
    <p:extLst>
      <p:ext uri="{BB962C8B-B14F-4D97-AF65-F5344CB8AC3E}">
        <p14:creationId xmlns:p14="http://schemas.microsoft.com/office/powerpoint/2010/main" val="299212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7BEE78-8EBF-44AD-A608-8273751CC255}" type="slidenum">
              <a:rPr lang="en-US"/>
              <a:pPr/>
              <a:t>201</a:t>
            </a:fld>
            <a:endParaRPr lang="en-US"/>
          </a:p>
        </p:txBody>
      </p:sp>
      <p:sp>
        <p:nvSpPr>
          <p:cNvPr id="1740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Smart Terrain:</a:t>
            </a:r>
            <a:br>
              <a:rPr lang="en-US" sz="4000"/>
            </a:br>
            <a:r>
              <a:rPr lang="en-US" sz="4000"/>
              <a:t>The Sims Architecture in Detail</a:t>
            </a:r>
          </a:p>
        </p:txBody>
      </p:sp>
      <p:sp>
        <p:nvSpPr>
          <p:cNvPr id="1740803" name="Text Box 3"/>
          <p:cNvSpPr txBox="1">
            <a:spLocks noChangeArrowheads="1"/>
          </p:cNvSpPr>
          <p:nvPr/>
        </p:nvSpPr>
        <p:spPr bwMode="auto">
          <a:xfrm>
            <a:off x="3276600" y="1752600"/>
            <a:ext cx="2281238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000"/>
              <a:t>"Happyscape"</a:t>
            </a:r>
          </a:p>
        </p:txBody>
      </p:sp>
      <p:pic>
        <p:nvPicPr>
          <p:cNvPr id="17408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2187575"/>
            <a:ext cx="7543800" cy="4289425"/>
          </a:xfrm>
        </p:spPr>
      </p:pic>
    </p:spTree>
    <p:extLst>
      <p:ext uri="{BB962C8B-B14F-4D97-AF65-F5344CB8AC3E}">
        <p14:creationId xmlns:p14="http://schemas.microsoft.com/office/powerpoint/2010/main" val="306546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Inside a State Machine:</a:t>
            </a:r>
            <a:br>
              <a:rPr lang="en-US" dirty="0" smtClean="0"/>
            </a:br>
            <a:r>
              <a:rPr lang="en-US" dirty="0" smtClean="0"/>
              <a:t>State Machine Events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905000"/>
            <a:ext cx="7772400" cy="441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OnEnter</a:t>
            </a:r>
            <a:endParaRPr lang="en-US" b="1" baseline="0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//code to execute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OnUpdate</a:t>
            </a:r>
            <a:endParaRPr lang="en-US" b="1" baseline="0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//code to execute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OnExit</a:t>
            </a:r>
            <a:endParaRPr lang="en-US" b="1" baseline="0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//code to execute</a:t>
            </a:r>
          </a:p>
        </p:txBody>
      </p:sp>
    </p:spTree>
    <p:extLst>
      <p:ext uri="{BB962C8B-B14F-4D97-AF65-F5344CB8AC3E}">
        <p14:creationId xmlns:p14="http://schemas.microsoft.com/office/powerpoint/2010/main" val="408390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Flow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HFSM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World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11" name="Straight Arrow Connector 10"/>
          <p:cNvCxnSpPr>
            <a:stCxn id="10" idx="1"/>
            <a:endCxn id="5" idx="0"/>
          </p:cNvCxnSpPr>
          <p:nvPr/>
        </p:nvCxnSpPr>
        <p:spPr>
          <a:xfrm rot="10800000" flipV="1">
            <a:off x="1524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039424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6934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HFSM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6477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0" name="Straight Arrow Connector 69"/>
          <p:cNvCxnSpPr>
            <a:stCxn id="69" idx="2"/>
            <a:endCxn id="71" idx="0"/>
          </p:cNvCxnSpPr>
          <p:nvPr/>
        </p:nvCxnSpPr>
        <p:spPr>
          <a:xfrm>
            <a:off x="7620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6477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72" name="Straight Arrow Connector 71"/>
          <p:cNvCxnSpPr>
            <a:stCxn id="71" idx="2"/>
            <a:endCxn id="68" idx="0"/>
          </p:cNvCxnSpPr>
          <p:nvPr/>
        </p:nvCxnSpPr>
        <p:spPr>
          <a:xfrm>
            <a:off x="7620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10"/>
          <p:cNvCxnSpPr>
            <a:stCxn id="10" idx="3"/>
            <a:endCxn id="69" idx="0"/>
          </p:cNvCxnSpPr>
          <p:nvPr/>
        </p:nvCxnSpPr>
        <p:spPr>
          <a:xfrm>
            <a:off x="5715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6230425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667500" y="5099163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667500" y="3896711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102" name="Straight Arrow Connector 10"/>
          <p:cNvCxnSpPr>
            <a:stCxn id="4" idx="2"/>
            <a:endCxn id="4" idx="3"/>
          </p:cNvCxnSpPr>
          <p:nvPr/>
        </p:nvCxnSpPr>
        <p:spPr>
          <a:xfrm rot="5400000" flipH="1" flipV="1">
            <a:off x="16383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"/>
          <p:cNvCxnSpPr>
            <a:stCxn id="68" idx="2"/>
            <a:endCxn id="68" idx="1"/>
          </p:cNvCxnSpPr>
          <p:nvPr/>
        </p:nvCxnSpPr>
        <p:spPr>
          <a:xfrm rot="5400000" flipH="1">
            <a:off x="70485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2476498" y="5818484"/>
            <a:ext cx="12177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Enter State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or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Exit State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449731" y="5818484"/>
            <a:ext cx="12177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Enter State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or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Exit State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874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External State Machine Events</a:t>
            </a:r>
            <a:br>
              <a:rPr lang="en-US" dirty="0" smtClean="0"/>
            </a:br>
            <a:r>
              <a:rPr lang="en-US" dirty="0" smtClean="0"/>
              <a:t>(Communication from the outside)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905000"/>
            <a:ext cx="7772400" cy="441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OnEvent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HealthLow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//code to execute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OnEvent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TargetDead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//code to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execute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OnEvent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BuddyRequestForHelp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//code to execute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0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Message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52600" y="1143000"/>
            <a:ext cx="5791200" cy="2552700"/>
          </a:xfrm>
          <a:prstGeom prst="rect">
            <a:avLst/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2000">
                <a:schemeClr val="dk1">
                  <a:tint val="37000"/>
                  <a:satMod val="300000"/>
                </a:schemeClr>
              </a:gs>
              <a:gs pos="23000">
                <a:schemeClr val="dk1">
                  <a:tint val="15000"/>
                  <a:satMod val="350000"/>
                </a:schemeClr>
              </a:gs>
            </a:gsLst>
            <a:lin ang="18900000" scaled="1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 baseline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257301"/>
            <a:ext cx="619125" cy="695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823519" y="1257300"/>
            <a:ext cx="23622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0" dirty="0" smtClean="0">
                <a:solidFill>
                  <a:prstClr val="white"/>
                </a:solidFill>
              </a:rPr>
              <a:t>FROM?</a:t>
            </a:r>
            <a:endParaRPr lang="en-US" baseline="0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67100" y="2324100"/>
            <a:ext cx="2362200" cy="685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0" dirty="0" smtClean="0">
                <a:solidFill>
                  <a:prstClr val="white"/>
                </a:solidFill>
              </a:rPr>
              <a:t>TO?</a:t>
            </a:r>
            <a:endParaRPr lang="en-US" baseline="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19600" y="1257300"/>
            <a:ext cx="2362200" cy="6858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0" dirty="0" smtClean="0">
                <a:solidFill>
                  <a:prstClr val="white"/>
                </a:solidFill>
              </a:rPr>
              <a:t>Delivery Time?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0" dirty="0" smtClean="0">
                <a:solidFill>
                  <a:prstClr val="white"/>
                </a:solidFill>
              </a:rPr>
              <a:t>Repeat?</a:t>
            </a:r>
            <a:endParaRPr lang="en-US" baseline="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52600" y="3893745"/>
            <a:ext cx="5791200" cy="2552700"/>
          </a:xfrm>
          <a:prstGeom prst="rect">
            <a:avLst/>
          </a:prstGeom>
          <a:gradFill flip="none" rotWithShape="1">
            <a:gsLst>
              <a:gs pos="0">
                <a:schemeClr val="dk1">
                  <a:tint val="50000"/>
                  <a:satMod val="300000"/>
                </a:schemeClr>
              </a:gs>
              <a:gs pos="16000">
                <a:schemeClr val="dk1">
                  <a:tint val="37000"/>
                  <a:satMod val="300000"/>
                </a:schemeClr>
              </a:gs>
              <a:gs pos="38000">
                <a:schemeClr val="dk1">
                  <a:tint val="15000"/>
                  <a:satMod val="350000"/>
                </a:schemeClr>
              </a:gs>
            </a:gsLst>
            <a:lin ang="189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 baseline="0">
              <a:solidFill>
                <a:prstClr val="black"/>
              </a:solidFill>
            </a:endParaRPr>
          </a:p>
        </p:txBody>
      </p:sp>
      <p:sp>
        <p:nvSpPr>
          <p:cNvPr id="17" name="Isosceles Triangle 16"/>
          <p:cNvSpPr/>
          <p:nvPr/>
        </p:nvSpPr>
        <p:spPr>
          <a:xfrm flipH="1" flipV="1">
            <a:off x="1766180" y="3893743"/>
            <a:ext cx="5777620" cy="1211655"/>
          </a:xfrm>
          <a:prstGeom prst="triangle">
            <a:avLst>
              <a:gd name="adj" fmla="val 50013"/>
            </a:avLst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 baseline="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90900" y="4038600"/>
            <a:ext cx="2362200" cy="6858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0" dirty="0" smtClean="0">
                <a:solidFill>
                  <a:prstClr val="white"/>
                </a:solidFill>
              </a:rPr>
              <a:t>NAME?</a:t>
            </a:r>
            <a:endParaRPr lang="en-US" baseline="0" dirty="0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390900" y="5105399"/>
            <a:ext cx="2362200" cy="6858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0" dirty="0" smtClean="0">
                <a:solidFill>
                  <a:prstClr val="white"/>
                </a:solidFill>
              </a:rPr>
              <a:t>Data Payload?</a:t>
            </a:r>
            <a:endParaRPr lang="en-US" baseline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38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7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556" y="2913992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913710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914501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591" y="2916718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216" y="2896618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556" y="2915292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567" y="5674566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181" y="2913745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556" y="5682714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556" y="2895600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567" y="5689995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Message Flow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HFSM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29000" y="2895600"/>
            <a:ext cx="2286000" cy="6858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MSG Router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World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14" name="Straight Arrow Connector 13"/>
          <p:cNvCxnSpPr>
            <a:stCxn id="10" idx="2"/>
            <a:endCxn id="8" idx="0"/>
          </p:cNvCxnSpPr>
          <p:nvPr/>
        </p:nvCxnSpPr>
        <p:spPr>
          <a:xfrm>
            <a:off x="4572000" y="2316367"/>
            <a:ext cx="0" cy="57923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13"/>
          <p:cNvCxnSpPr>
            <a:stCxn id="4" idx="3"/>
            <a:endCxn id="8" idx="2"/>
          </p:cNvCxnSpPr>
          <p:nvPr/>
        </p:nvCxnSpPr>
        <p:spPr>
          <a:xfrm flipV="1">
            <a:off x="2209800" y="3581401"/>
            <a:ext cx="2362200" cy="2426328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8" idx="1"/>
            <a:endCxn id="5" idx="3"/>
          </p:cNvCxnSpPr>
          <p:nvPr/>
        </p:nvCxnSpPr>
        <p:spPr>
          <a:xfrm flipH="1">
            <a:off x="2667000" y="3238501"/>
            <a:ext cx="762000" cy="101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6934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HFSM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6477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0" name="Straight Arrow Connector 69"/>
          <p:cNvCxnSpPr>
            <a:stCxn id="69" idx="2"/>
            <a:endCxn id="71" idx="0"/>
          </p:cNvCxnSpPr>
          <p:nvPr/>
        </p:nvCxnSpPr>
        <p:spPr>
          <a:xfrm>
            <a:off x="7620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6477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72" name="Straight Arrow Connector 71"/>
          <p:cNvCxnSpPr>
            <a:stCxn id="71" idx="2"/>
            <a:endCxn id="68" idx="0"/>
          </p:cNvCxnSpPr>
          <p:nvPr/>
        </p:nvCxnSpPr>
        <p:spPr>
          <a:xfrm>
            <a:off x="7620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8" idx="3"/>
            <a:endCxn id="69" idx="1"/>
          </p:cNvCxnSpPr>
          <p:nvPr/>
        </p:nvCxnSpPr>
        <p:spPr>
          <a:xfrm>
            <a:off x="5715000" y="3238501"/>
            <a:ext cx="762000" cy="101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13"/>
          <p:cNvCxnSpPr>
            <a:stCxn id="68" idx="1"/>
            <a:endCxn id="8" idx="2"/>
          </p:cNvCxnSpPr>
          <p:nvPr/>
        </p:nvCxnSpPr>
        <p:spPr>
          <a:xfrm rot="10800000">
            <a:off x="4572000" y="3581401"/>
            <a:ext cx="2362200" cy="2426328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2757696" y="2860996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805696" y="2896618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209800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353592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979036" y="5099163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979036" y="388599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40625" y="2438400"/>
            <a:ext cx="170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Deliver Delayed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83" y="1711857"/>
            <a:ext cx="2574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2800" baseline="0" dirty="0" smtClean="0">
                <a:solidFill>
                  <a:prstClr val="black"/>
                </a:solidFill>
                <a:latin typeface="Calibri"/>
              </a:rPr>
              <a:t>Repeating Timer</a:t>
            </a:r>
            <a:endParaRPr lang="en-US" sz="28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122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-0.00116 L 0.00225 -0.078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25 -0.00116 L 0.00225 -0.0788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225 -0.00116 L 0.00225 -0.0788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3.58779E-6 L -0.33264 0.00139 L -0.33264 0.4136 " pathEditMode="relative" ptsTypes="AAA">
                                      <p:cBhvr>
                                        <p:cTn id="1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7778E-7 -4.5177E-6 L 0.33472 -0.00254 L 0.33472 0.39973 " pathEditMode="relative" ptsTypes="AAA">
                                      <p:cBhvr>
                                        <p:cTn id="1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3.58779E-6 L -0.33264 0.00139 L -0.33264 0.4136 " pathEditMode="relative" ptsTypes="AAA">
                                      <p:cBhvr>
                                        <p:cTn id="18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1267 -0.00625 L 0.32205 -0.00879 L 0.32205 0.39347 " pathEditMode="relative" rAng="0" ptsTypes="AAA">
                                      <p:cBhvr>
                                        <p:cTn id="20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36" y="1984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9.41476E-7 L 0.33351 -0.00624 L 0.33264 -0.41082 " pathEditMode="relative" ptsTypes="AAA">
                                      <p:cBhvr>
                                        <p:cTn id="24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1.13347E-6 L -0.33177 0.00138 L -0.33281 -0.40597 " pathEditMode="relative" ptsTypes="AAA">
                                      <p:cBhvr>
                                        <p:cTn id="2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88889E-6 -1.46195E-6 L 0.33455 -1.46195E-6 L 0.33351 -0.40481 " pathEditMode="relative" ptsTypes="AAA">
                                      <p:cBhvr>
                                        <p:cTn id="2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5.66273E-6 L -0.33264 0.00764 L -0.33351 0.41107 " pathEditMode="relative" ptsTypes="AAA">
                                      <p:cBhvr>
                                        <p:cTn id="36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and Message Flow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HFSM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29000" y="2896618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MSG Router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World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11" name="Straight Arrow Connector 10"/>
          <p:cNvCxnSpPr>
            <a:stCxn id="10" idx="1"/>
            <a:endCxn id="5" idx="0"/>
          </p:cNvCxnSpPr>
          <p:nvPr/>
        </p:nvCxnSpPr>
        <p:spPr>
          <a:xfrm rot="10800000" flipV="1">
            <a:off x="1524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039424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14" name="Straight Arrow Connector 13"/>
          <p:cNvCxnSpPr>
            <a:stCxn id="10" idx="2"/>
            <a:endCxn id="8" idx="0"/>
          </p:cNvCxnSpPr>
          <p:nvPr/>
        </p:nvCxnSpPr>
        <p:spPr>
          <a:xfrm>
            <a:off x="4572000" y="2316367"/>
            <a:ext cx="0" cy="5802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13"/>
          <p:cNvCxnSpPr>
            <a:stCxn id="4" idx="3"/>
            <a:endCxn id="8" idx="2"/>
          </p:cNvCxnSpPr>
          <p:nvPr/>
        </p:nvCxnSpPr>
        <p:spPr>
          <a:xfrm flipV="1">
            <a:off x="2209800" y="3582418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8" idx="1"/>
            <a:endCxn id="5" idx="3"/>
          </p:cNvCxnSpPr>
          <p:nvPr/>
        </p:nvCxnSpPr>
        <p:spPr>
          <a:xfrm flipH="1">
            <a:off x="2667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6934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HFSM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6477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0" name="Straight Arrow Connector 69"/>
          <p:cNvCxnSpPr>
            <a:stCxn id="69" idx="2"/>
            <a:endCxn id="71" idx="0"/>
          </p:cNvCxnSpPr>
          <p:nvPr/>
        </p:nvCxnSpPr>
        <p:spPr>
          <a:xfrm>
            <a:off x="7620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6477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72" name="Straight Arrow Connector 71"/>
          <p:cNvCxnSpPr>
            <a:stCxn id="71" idx="2"/>
            <a:endCxn id="68" idx="0"/>
          </p:cNvCxnSpPr>
          <p:nvPr/>
        </p:nvCxnSpPr>
        <p:spPr>
          <a:xfrm>
            <a:off x="7620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8" idx="3"/>
            <a:endCxn id="69" idx="1"/>
          </p:cNvCxnSpPr>
          <p:nvPr/>
        </p:nvCxnSpPr>
        <p:spPr>
          <a:xfrm>
            <a:off x="5715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10"/>
          <p:cNvCxnSpPr>
            <a:stCxn id="10" idx="3"/>
            <a:endCxn id="69" idx="0"/>
          </p:cNvCxnSpPr>
          <p:nvPr/>
        </p:nvCxnSpPr>
        <p:spPr>
          <a:xfrm>
            <a:off x="5715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13"/>
          <p:cNvCxnSpPr>
            <a:stCxn id="68" idx="1"/>
            <a:endCxn id="8" idx="2"/>
          </p:cNvCxnSpPr>
          <p:nvPr/>
        </p:nvCxnSpPr>
        <p:spPr>
          <a:xfrm rot="10800000">
            <a:off x="4572000" y="3582419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2757696" y="2860996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805696" y="2896618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230425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209800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353592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 or </a:t>
            </a: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043320" y="5099163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 or </a:t>
            </a: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043320" y="3885797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 or </a:t>
            </a: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 or </a:t>
            </a: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40625" y="2438400"/>
            <a:ext cx="170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Deliver Delayed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3" name="Straight Arrow Connector 10"/>
          <p:cNvCxnSpPr>
            <a:stCxn id="4" idx="2"/>
            <a:endCxn id="4" idx="1"/>
          </p:cNvCxnSpPr>
          <p:nvPr/>
        </p:nvCxnSpPr>
        <p:spPr>
          <a:xfrm rot="5400000" flipH="1">
            <a:off x="9525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-798" y="5983069"/>
            <a:ext cx="686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Enter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Exit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8" name="Straight Arrow Connector 10"/>
          <p:cNvCxnSpPr>
            <a:stCxn id="68" idx="2"/>
            <a:endCxn id="68" idx="3"/>
          </p:cNvCxnSpPr>
          <p:nvPr/>
        </p:nvCxnSpPr>
        <p:spPr>
          <a:xfrm rot="5400000" flipH="1" flipV="1">
            <a:off x="77343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8470982" y="5983069"/>
            <a:ext cx="686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Enter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Exit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3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2" grpId="0"/>
      <p:bldP spid="98" grpId="0"/>
      <p:bldP spid="99" grpId="0"/>
      <p:bldP spid="100" grpId="0"/>
      <p:bldP spid="101" grpId="0"/>
      <p:bldP spid="34" grpId="0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Event and Message Flow:</a:t>
            </a:r>
            <a:br>
              <a:rPr lang="en-US" dirty="0" smtClean="0"/>
            </a:br>
            <a:r>
              <a:rPr lang="en-US" dirty="0" smtClean="0"/>
              <a:t>Everything is Logged in Debug Mode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HFSM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29000" y="2896618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MSG Router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World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11" name="Straight Arrow Connector 10"/>
          <p:cNvCxnSpPr>
            <a:stCxn id="10" idx="1"/>
            <a:endCxn id="5" idx="0"/>
          </p:cNvCxnSpPr>
          <p:nvPr/>
        </p:nvCxnSpPr>
        <p:spPr>
          <a:xfrm rot="10800000" flipV="1">
            <a:off x="1524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039424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14" name="Straight Arrow Connector 13"/>
          <p:cNvCxnSpPr>
            <a:stCxn id="10" idx="2"/>
            <a:endCxn id="8" idx="0"/>
          </p:cNvCxnSpPr>
          <p:nvPr/>
        </p:nvCxnSpPr>
        <p:spPr>
          <a:xfrm>
            <a:off x="4572000" y="2316367"/>
            <a:ext cx="0" cy="5802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13"/>
          <p:cNvCxnSpPr>
            <a:stCxn id="4" idx="3"/>
            <a:endCxn id="8" idx="2"/>
          </p:cNvCxnSpPr>
          <p:nvPr/>
        </p:nvCxnSpPr>
        <p:spPr>
          <a:xfrm flipV="1">
            <a:off x="2209800" y="3582418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8" idx="1"/>
            <a:endCxn id="5" idx="3"/>
          </p:cNvCxnSpPr>
          <p:nvPr/>
        </p:nvCxnSpPr>
        <p:spPr>
          <a:xfrm flipH="1">
            <a:off x="2667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6934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HFSM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6477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0" name="Straight Arrow Connector 69"/>
          <p:cNvCxnSpPr>
            <a:stCxn id="69" idx="2"/>
            <a:endCxn id="71" idx="0"/>
          </p:cNvCxnSpPr>
          <p:nvPr/>
        </p:nvCxnSpPr>
        <p:spPr>
          <a:xfrm>
            <a:off x="7620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6477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72" name="Straight Arrow Connector 71"/>
          <p:cNvCxnSpPr>
            <a:stCxn id="71" idx="2"/>
            <a:endCxn id="68" idx="0"/>
          </p:cNvCxnSpPr>
          <p:nvPr/>
        </p:nvCxnSpPr>
        <p:spPr>
          <a:xfrm>
            <a:off x="7620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8" idx="3"/>
            <a:endCxn id="69" idx="1"/>
          </p:cNvCxnSpPr>
          <p:nvPr/>
        </p:nvCxnSpPr>
        <p:spPr>
          <a:xfrm>
            <a:off x="5715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10"/>
          <p:cNvCxnSpPr>
            <a:stCxn id="10" idx="3"/>
            <a:endCxn id="69" idx="0"/>
          </p:cNvCxnSpPr>
          <p:nvPr/>
        </p:nvCxnSpPr>
        <p:spPr>
          <a:xfrm>
            <a:off x="5715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13"/>
          <p:cNvCxnSpPr>
            <a:stCxn id="68" idx="1"/>
            <a:endCxn id="8" idx="2"/>
          </p:cNvCxnSpPr>
          <p:nvPr/>
        </p:nvCxnSpPr>
        <p:spPr>
          <a:xfrm rot="10800000">
            <a:off x="4572000" y="3582419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2757696" y="2860996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805696" y="2896618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230425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209800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353592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 or </a:t>
            </a: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043320" y="5099163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 or </a:t>
            </a: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043320" y="3885797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 or </a:t>
            </a: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Update or </a:t>
            </a: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40625" y="2438400"/>
            <a:ext cx="170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Deliver Delayed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3" name="Straight Arrow Connector 10"/>
          <p:cNvCxnSpPr>
            <a:stCxn id="4" idx="2"/>
            <a:endCxn id="4" idx="1"/>
          </p:cNvCxnSpPr>
          <p:nvPr/>
        </p:nvCxnSpPr>
        <p:spPr>
          <a:xfrm rot="5400000" flipH="1">
            <a:off x="9525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-798" y="5983069"/>
            <a:ext cx="686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Enter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Exit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8" name="Straight Arrow Connector 10"/>
          <p:cNvCxnSpPr>
            <a:stCxn id="68" idx="2"/>
            <a:endCxn id="68" idx="3"/>
          </p:cNvCxnSpPr>
          <p:nvPr/>
        </p:nvCxnSpPr>
        <p:spPr>
          <a:xfrm rot="5400000" flipH="1" flipV="1">
            <a:off x="77343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8470982" y="5983069"/>
            <a:ext cx="686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Enter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Exit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394" y="4445629"/>
            <a:ext cx="2799406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543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 Balancing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HFSM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29000" y="2896618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MSG Router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World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14" name="Straight Arrow Connector 13"/>
          <p:cNvCxnSpPr>
            <a:stCxn id="10" idx="2"/>
            <a:endCxn id="8" idx="0"/>
          </p:cNvCxnSpPr>
          <p:nvPr/>
        </p:nvCxnSpPr>
        <p:spPr>
          <a:xfrm>
            <a:off x="4572000" y="2316367"/>
            <a:ext cx="0" cy="5802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13"/>
          <p:cNvCxnSpPr>
            <a:stCxn id="4" idx="3"/>
            <a:endCxn id="8" idx="2"/>
          </p:cNvCxnSpPr>
          <p:nvPr/>
        </p:nvCxnSpPr>
        <p:spPr>
          <a:xfrm flipV="1">
            <a:off x="2209800" y="3582418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8" idx="1"/>
            <a:endCxn id="5" idx="3"/>
          </p:cNvCxnSpPr>
          <p:nvPr/>
        </p:nvCxnSpPr>
        <p:spPr>
          <a:xfrm flipH="1">
            <a:off x="2667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2757696" y="2860996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209800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73467" y="2761669"/>
            <a:ext cx="24704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Deliver Ready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err="1" smtClean="0">
                <a:solidFill>
                  <a:prstClr val="black"/>
                </a:solidFill>
                <a:latin typeface="Calibri"/>
              </a:rPr>
              <a:t>Msgs</a:t>
            </a:r>
            <a:r>
              <a:rPr lang="en-US" sz="3200" baseline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While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Still Time Left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648200" y="4582010"/>
            <a:ext cx="4419600" cy="11329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18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OnPeriodicTimeInState</a:t>
            </a:r>
            <a:r>
              <a:rPr lang="en-US" sz="18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( 1.0 )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Think();</a:t>
            </a:r>
            <a:endParaRPr lang="en-US" sz="1800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40625" y="2438400"/>
            <a:ext cx="170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Deliver Delayed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871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 Balancing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aseline="0" dirty="0" smtClean="0">
                <a:solidFill>
                  <a:prstClr val="white"/>
                </a:solidFill>
              </a:rPr>
              <a:t>HFSM</a:t>
            </a:r>
            <a:endParaRPr lang="en-US" sz="3600" baseline="0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400" baseline="0" dirty="0" smtClean="0">
                <a:solidFill>
                  <a:prstClr val="white"/>
                </a:solidFill>
              </a:rPr>
              <a:t>Agent</a:t>
            </a:r>
            <a:endParaRPr lang="en-US" sz="4400" baseline="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Manager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29000" y="2896618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MSG Router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white"/>
                </a:solidFill>
              </a:rPr>
              <a:t>World</a:t>
            </a:r>
            <a:endParaRPr lang="en-US" sz="3200" baseline="0" dirty="0">
              <a:solidFill>
                <a:prstClr val="white"/>
              </a:solidFill>
            </a:endParaRPr>
          </a:p>
        </p:txBody>
      </p:sp>
      <p:cxnSp>
        <p:nvCxnSpPr>
          <p:cNvPr id="14" name="Straight Arrow Connector 13"/>
          <p:cNvCxnSpPr>
            <a:stCxn id="10" idx="2"/>
            <a:endCxn id="8" idx="0"/>
          </p:cNvCxnSpPr>
          <p:nvPr/>
        </p:nvCxnSpPr>
        <p:spPr>
          <a:xfrm>
            <a:off x="4572000" y="2316367"/>
            <a:ext cx="0" cy="5802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13"/>
          <p:cNvCxnSpPr>
            <a:stCxn id="4" idx="3"/>
            <a:endCxn id="8" idx="2"/>
          </p:cNvCxnSpPr>
          <p:nvPr/>
        </p:nvCxnSpPr>
        <p:spPr>
          <a:xfrm flipV="1">
            <a:off x="2209800" y="3582418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8" idx="1"/>
            <a:endCxn id="5" idx="3"/>
          </p:cNvCxnSpPr>
          <p:nvPr/>
        </p:nvCxnSpPr>
        <p:spPr>
          <a:xfrm flipH="1">
            <a:off x="2667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2757696" y="2860996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209800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err="1" smtClean="0">
                <a:solidFill>
                  <a:prstClr val="black"/>
                </a:solidFill>
                <a:latin typeface="Calibri"/>
              </a:rPr>
              <a:t>Msg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82138" y="5222899"/>
            <a:ext cx="39994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err="1" smtClean="0">
                <a:solidFill>
                  <a:prstClr val="black"/>
                </a:solidFill>
                <a:latin typeface="Calibri"/>
              </a:rPr>
              <a:t>Msgs</a:t>
            </a: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 Should Always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Be Delayed By a Little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aseline="0" dirty="0" smtClean="0">
                <a:solidFill>
                  <a:prstClr val="black"/>
                </a:solidFill>
                <a:latin typeface="Calibri"/>
              </a:rPr>
              <a:t>To Avoid a Frame Hitch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40625" y="2438400"/>
            <a:ext cx="170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aseline="0" dirty="0" smtClean="0">
                <a:solidFill>
                  <a:prstClr val="black"/>
                </a:solidFill>
                <a:latin typeface="Calibri"/>
              </a:rPr>
              <a:t>Deliver Delayed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882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3B4AF4-ED83-4889-B9CC-05B2AB996CD7}" type="slidenum">
              <a:rPr lang="en-US"/>
              <a:pPr/>
              <a:t>3</a:t>
            </a:fld>
            <a:endParaRPr lang="en-US"/>
          </a:p>
        </p:txBody>
      </p:sp>
      <p:sp>
        <p:nvSpPr>
          <p:cNvPr id="1441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Recommended</a:t>
            </a:r>
            <a:br>
              <a:rPr lang="en-US" sz="4000"/>
            </a:br>
            <a:r>
              <a:rPr lang="en-US" sz="4000"/>
              <a:t>Reading Assignment</a:t>
            </a:r>
          </a:p>
        </p:txBody>
      </p:sp>
      <p:sp>
        <p:nvSpPr>
          <p:cNvPr id="144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/>
              <a:t>Artificial Intelligence for Games</a:t>
            </a:r>
          </a:p>
          <a:p>
            <a:pPr lvl="1"/>
            <a:r>
              <a:rPr lang="en-US"/>
              <a:t>Chapter 5:</a:t>
            </a:r>
          </a:p>
          <a:p>
            <a:pPr lvl="2"/>
            <a:r>
              <a:rPr lang="en-US"/>
              <a:t>5.3: State Machines</a:t>
            </a:r>
          </a:p>
          <a:p>
            <a:pPr lvl="2"/>
            <a:r>
              <a:rPr lang="en-US"/>
              <a:t>5.4: Behavior Trees</a:t>
            </a:r>
          </a:p>
          <a:p>
            <a:pPr lvl="2"/>
            <a:r>
              <a:rPr lang="en-US"/>
              <a:t>5.7: Goal-Oriented Behavior</a:t>
            </a:r>
          </a:p>
          <a:p>
            <a:pPr lvl="2"/>
            <a:r>
              <a:rPr lang="en-US"/>
              <a:t>5.8: Rule-Base Systems</a:t>
            </a:r>
          </a:p>
          <a:p>
            <a:pPr lvl="2"/>
            <a:r>
              <a:rPr lang="en-US"/>
              <a:t>5.9: Blackboard Architectures</a:t>
            </a:r>
          </a:p>
          <a:p>
            <a:pPr lvl="2"/>
            <a:r>
              <a:rPr lang="en-US"/>
              <a:t>5.10: Scripting</a:t>
            </a:r>
          </a:p>
          <a:p>
            <a:pPr lvl="1"/>
            <a:r>
              <a:rPr lang="en-US"/>
              <a:t>Chapter 9: Scheduling/AI LOD</a:t>
            </a:r>
          </a:p>
        </p:txBody>
      </p:sp>
      <p:pic>
        <p:nvPicPr>
          <p:cNvPr id="14417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0"/>
            <a:ext cx="198120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Events Based on</a:t>
            </a:r>
            <a:br>
              <a:rPr lang="en-US" dirty="0" smtClean="0"/>
            </a:br>
            <a:r>
              <a:rPr lang="en-US" dirty="0" smtClean="0"/>
              <a:t>Load Balanced Messages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905000"/>
            <a:ext cx="7772400" cy="441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OnUpdate</a:t>
            </a:r>
            <a:endParaRPr lang="en-US" b="1" baseline="0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//not load balanced</a:t>
            </a: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OnPeriodicTimeInState</a:t>
            </a:r>
            <a:r>
              <a:rPr lang="en-US" b="1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( 0.1 )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//load balanced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//code to execute every 0.1 seconds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OnTimeInState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( 5.0 )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//load balanced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//code to execute after 5s in state</a:t>
            </a: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49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Sending Messages to Yourself:</a:t>
            </a:r>
            <a:br>
              <a:rPr lang="en-US" dirty="0" smtClean="0"/>
            </a:br>
            <a:r>
              <a:rPr lang="en-US" dirty="0" smtClean="0"/>
              <a:t>Duplicate Message Policy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905000"/>
            <a:ext cx="7772400" cy="441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State( Attack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OnPeriodicTimeInState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( 0.1s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if(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SeeEnemy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()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SendMsgToMe</a:t>
            </a:r>
            <a:r>
              <a:rPr lang="en-US" b="1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( 1.0s,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b="1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87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Sending Messages to Yourself:</a:t>
            </a:r>
            <a:br>
              <a:rPr lang="en-US" dirty="0" smtClean="0"/>
            </a:br>
            <a:r>
              <a:rPr lang="en-US" dirty="0" smtClean="0"/>
              <a:t>The Need for Time Scoping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676400"/>
            <a:ext cx="7772400" cy="495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State( Attack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OnEnter</a:t>
            </a: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b="1" baseline="0" dirty="0" err="1" smtClean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SendMsgToMe</a:t>
            </a:r>
            <a:r>
              <a:rPr lang="en-US" b="1" baseline="0" dirty="0" smtClean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( 5.0s,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b="1" baseline="0" dirty="0" smtClean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HealthLow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State(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Attack )</a:t>
            </a: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94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Sending Messages to Yourself:</a:t>
            </a:r>
            <a:br>
              <a:rPr lang="en-US" dirty="0" smtClean="0"/>
            </a:br>
            <a:r>
              <a:rPr lang="en-US" dirty="0" smtClean="0"/>
              <a:t>Message Scoped to Instance of State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676400"/>
            <a:ext cx="7772400" cy="495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State( Attack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OnEnter</a:t>
            </a: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b="1" baseline="0" dirty="0" err="1" smtClean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SendMsgToState</a:t>
            </a:r>
            <a:r>
              <a:rPr lang="en-US" b="1" baseline="0" dirty="0" smtClean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( 5.0s,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b="1" baseline="0" dirty="0" smtClean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HealthLow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State(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Attack )</a:t>
            </a: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3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Mashup</a:t>
            </a:r>
            <a:r>
              <a:rPr lang="en-US" dirty="0" smtClean="0"/>
              <a:t> Idea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State Machine structure as first-class C++ enforced language feature</a:t>
            </a:r>
          </a:p>
          <a:p>
            <a:endParaRPr lang="en-US" dirty="0" smtClean="0"/>
          </a:p>
          <a:p>
            <a:r>
              <a:rPr lang="en-US" dirty="0" smtClean="0"/>
              <a:t>Pros</a:t>
            </a:r>
            <a:endParaRPr lang="en-US" dirty="0"/>
          </a:p>
          <a:p>
            <a:pPr lvl="1"/>
            <a:r>
              <a:rPr lang="en-US" dirty="0" smtClean="0"/>
              <a:t>Easy to read and write</a:t>
            </a:r>
          </a:p>
          <a:p>
            <a:pPr lvl="1"/>
            <a:r>
              <a:rPr lang="en-US" dirty="0" smtClean="0"/>
              <a:t>Debugging in C++</a:t>
            </a:r>
          </a:p>
          <a:p>
            <a:pPr lvl="2"/>
            <a:r>
              <a:rPr lang="en-US" dirty="0" smtClean="0"/>
              <a:t>Full power of debugger (breakpoints,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r>
              <a:rPr lang="en-US" dirty="0" smtClean="0"/>
              <a:t>Cons</a:t>
            </a:r>
          </a:p>
          <a:p>
            <a:pPr lvl="1"/>
            <a:r>
              <a:rPr lang="en-US" dirty="0" smtClean="0"/>
              <a:t>Not designer friendly</a:t>
            </a:r>
          </a:p>
          <a:p>
            <a:pPr lvl="1"/>
            <a:r>
              <a:rPr lang="en-US" dirty="0" smtClean="0"/>
              <a:t>Can’t be loaded at runtime (must be compiled)</a:t>
            </a:r>
          </a:p>
        </p:txBody>
      </p:sp>
    </p:spTree>
    <p:extLst>
      <p:ext uri="{BB962C8B-B14F-4D97-AF65-F5344CB8AC3E}">
        <p14:creationId xmlns:p14="http://schemas.microsoft.com/office/powerpoint/2010/main" val="184213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C++ State Machine Code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676400"/>
            <a:ext cx="7772400" cy="495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OnEnter</a:t>
            </a:r>
            <a:endParaRPr lang="en-US" b="1" baseline="0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//real C++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OnPeriodicTimeInState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( 0.1s )</a:t>
            </a: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//real C++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SomeMessage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//real C++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OnExit</a:t>
            </a:r>
            <a:endParaRPr lang="en-US" b="1" baseline="0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//real C++</a:t>
            </a:r>
            <a:endParaRPr lang="en-US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13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C++ State Machine Code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219200"/>
            <a:ext cx="7772400" cy="541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BeginStateMachine</a:t>
            </a:r>
            <a:endParaRPr lang="en-US" sz="1400" b="1" baseline="0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sz="1400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Wander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OnPeriodicTimeInState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( 0.1 )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Wander();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if(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SeeEnemy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() )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Attack );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400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Attacked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400" b="1" baseline="0" dirty="0" err="1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Attack );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sz="1400" b="1" baseline="0" dirty="0" smtClean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OnEnter</a:t>
            </a:r>
            <a:endParaRPr lang="en-US" sz="1400" b="1" baseline="0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PrepareWeapon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OnPeriodicTimeInState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( 0.1 )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Attack();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LowHealth</a:t>
            </a: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);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TargetLost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);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sz="1400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400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OnPeriodicTimeInState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( 0.1 )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      if(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NoEnemies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() ) </a:t>
            </a:r>
            <a:r>
              <a:rPr lang="en-US" sz="1400" b="1" baseline="0" dirty="0" err="1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1400" b="1" baseline="0" dirty="0" smtClean="0">
                <a:solidFill>
                  <a:prstClr val="white"/>
                </a:solidFill>
                <a:latin typeface="Courier New" pitchFamily="49" charset="0"/>
                <a:cs typeface="Courier New" pitchFamily="49" charset="0"/>
              </a:rPr>
              <a:t>( Wander );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sz="1400" b="1" baseline="0" dirty="0">
              <a:solidFill>
                <a:prstClr val="white"/>
              </a:solidFill>
              <a:latin typeface="Courier New" pitchFamily="49" charset="0"/>
              <a:cs typeface="Courier New" pitchFamily="49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baseline="0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EndStateMachine</a:t>
            </a:r>
            <a:endParaRPr lang="en-US" sz="1400" b="1" baseline="0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44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C++ State Machine Code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1371600"/>
            <a:ext cx="8305800" cy="5257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 smtClean="0">
                <a:solidFill>
                  <a:srgbClr val="FFFF00"/>
                </a:solidFill>
                <a:latin typeface="Courier New" pitchFamily="49" charset="0"/>
              </a:rPr>
              <a:t>if</a:t>
            </a:r>
            <a:r>
              <a:rPr lang="en-US" sz="2000" b="1" baseline="0" dirty="0">
                <a:solidFill>
                  <a:srgbClr val="FFFF00"/>
                </a:solidFill>
                <a:latin typeface="Courier New" pitchFamily="49" charset="0"/>
              </a:rPr>
              <a:t>( state &lt; 0 ) {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srgbClr val="FFFF00"/>
                </a:solidFill>
                <a:latin typeface="Courier New" pitchFamily="49" charset="0"/>
              </a:rPr>
              <a:t>   </a:t>
            </a:r>
            <a:r>
              <a:rPr lang="en-US" sz="2000" b="1" baseline="0" dirty="0" smtClean="0">
                <a:solidFill>
                  <a:srgbClr val="FFFF00"/>
                </a:solidFill>
                <a:latin typeface="Courier New" pitchFamily="49" charset="0"/>
              </a:rPr>
              <a:t> if(0</a:t>
            </a:r>
            <a:r>
              <a:rPr lang="en-US" sz="2000" b="1" baseline="0" dirty="0">
                <a:solidFill>
                  <a:srgbClr val="FFFF00"/>
                </a:solidFill>
                <a:latin typeface="Courier New" pitchFamily="49" charset="0"/>
              </a:rPr>
              <a:t>) {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prstClr val="white"/>
                </a:solidFill>
                <a:latin typeface="Courier New" pitchFamily="49" charset="0"/>
              </a:rPr>
              <a:t>        </a:t>
            </a:r>
            <a:r>
              <a:rPr lang="en-US" sz="2000" b="1" baseline="0" dirty="0" smtClean="0">
                <a:solidFill>
                  <a:srgbClr val="FF03FF"/>
                </a:solidFill>
                <a:latin typeface="Courier New" pitchFamily="49" charset="0"/>
              </a:rPr>
              <a:t>return</a:t>
            </a:r>
            <a:r>
              <a:rPr lang="en-US" sz="2000" b="1" baseline="0" dirty="0">
                <a:solidFill>
                  <a:srgbClr val="FF03FF"/>
                </a:solidFill>
                <a:latin typeface="Courier New" pitchFamily="49" charset="0"/>
              </a:rPr>
              <a:t>( true );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srgbClr val="FF03FF"/>
                </a:solidFill>
                <a:latin typeface="Courier New" pitchFamily="49" charset="0"/>
              </a:rPr>
              <a:t>    </a:t>
            </a:r>
            <a:r>
              <a:rPr lang="en-US" sz="2000" b="1" baseline="0" dirty="0" smtClean="0">
                <a:solidFill>
                  <a:srgbClr val="FF03FF"/>
                </a:solidFill>
                <a:latin typeface="Courier New" pitchFamily="49" charset="0"/>
              </a:rPr>
              <a:t>}</a:t>
            </a:r>
            <a:endParaRPr lang="en-US" sz="2000" b="1" baseline="0" dirty="0">
              <a:solidFill>
                <a:srgbClr val="FF03FF"/>
              </a:solidFill>
              <a:latin typeface="Courier New" pitchFamily="49" charset="0"/>
            </a:endParaRP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 smtClean="0">
                <a:solidFill>
                  <a:srgbClr val="FF03FF"/>
                </a:solidFill>
                <a:latin typeface="Courier New" pitchFamily="49" charset="0"/>
              </a:rPr>
              <a:t>} else </a:t>
            </a:r>
            <a:r>
              <a:rPr lang="en-US" sz="2000" b="1" baseline="0" dirty="0">
                <a:solidFill>
                  <a:srgbClr val="FF03FF"/>
                </a:solidFill>
                <a:latin typeface="Courier New" pitchFamily="49" charset="0"/>
              </a:rPr>
              <a:t>if( </a:t>
            </a:r>
            <a:r>
              <a:rPr lang="en-US" sz="2000" b="1" baseline="0" dirty="0" err="1">
                <a:solidFill>
                  <a:prstClr val="white"/>
                </a:solidFill>
                <a:latin typeface="Courier New" pitchFamily="49" charset="0"/>
              </a:rPr>
              <a:t>STATE_Name</a:t>
            </a:r>
            <a:r>
              <a:rPr lang="en-US" sz="2000" b="1" baseline="0" dirty="0">
                <a:solidFill>
                  <a:srgbClr val="FF03FF"/>
                </a:solidFill>
                <a:latin typeface="Courier New" pitchFamily="49" charset="0"/>
              </a:rPr>
              <a:t> == state ) { 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srgbClr val="FF03FF"/>
                </a:solidFill>
                <a:latin typeface="Courier New" pitchFamily="49" charset="0"/>
              </a:rPr>
              <a:t>  </a:t>
            </a:r>
            <a:r>
              <a:rPr lang="en-US" sz="2000" b="1" baseline="0" dirty="0" smtClean="0">
                <a:solidFill>
                  <a:srgbClr val="FF03FF"/>
                </a:solidFill>
                <a:latin typeface="Courier New" pitchFamily="49" charset="0"/>
              </a:rPr>
              <a:t>  </a:t>
            </a:r>
            <a:r>
              <a:rPr lang="en-US" sz="2000" b="1" baseline="0" dirty="0">
                <a:solidFill>
                  <a:srgbClr val="FF03FF"/>
                </a:solidFill>
                <a:latin typeface="Courier New" pitchFamily="49" charset="0"/>
              </a:rPr>
              <a:t>if(0) {</a:t>
            </a:r>
            <a:endParaRPr lang="en-US" sz="2000" b="1" baseline="0" dirty="0">
              <a:solidFill>
                <a:prstClr val="white"/>
              </a:solidFill>
              <a:latin typeface="Courier New" pitchFamily="49" charset="0"/>
            </a:endParaRP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prstClr val="white"/>
                </a:solidFill>
                <a:latin typeface="Courier New" pitchFamily="49" charset="0"/>
              </a:rPr>
              <a:t>  </a:t>
            </a:r>
            <a:r>
              <a:rPr lang="en-US" sz="2000" b="1" baseline="0" dirty="0" smtClean="0">
                <a:solidFill>
                  <a:prstClr val="white"/>
                </a:solidFill>
                <a:latin typeface="Courier New" pitchFamily="49" charset="0"/>
              </a:rPr>
              <a:t>      </a:t>
            </a:r>
            <a:r>
              <a:rPr lang="en-US" sz="2000" b="1" baseline="0" dirty="0">
                <a:solidFill>
                  <a:srgbClr val="92D050"/>
                </a:solidFill>
                <a:latin typeface="Courier New" pitchFamily="49" charset="0"/>
              </a:rPr>
              <a:t>return( true );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srgbClr val="92D050"/>
                </a:solidFill>
                <a:latin typeface="Courier New" pitchFamily="49" charset="0"/>
              </a:rPr>
              <a:t>    </a:t>
            </a:r>
            <a:r>
              <a:rPr lang="en-US" sz="2000" b="1" baseline="0" dirty="0" smtClean="0">
                <a:solidFill>
                  <a:srgbClr val="92D050"/>
                </a:solidFill>
                <a:latin typeface="Courier New" pitchFamily="49" charset="0"/>
              </a:rPr>
              <a:t>} </a:t>
            </a:r>
            <a:r>
              <a:rPr lang="en-US" sz="2000" b="1" baseline="0" dirty="0">
                <a:solidFill>
                  <a:srgbClr val="92D050"/>
                </a:solidFill>
                <a:latin typeface="Courier New" pitchFamily="49" charset="0"/>
              </a:rPr>
              <a:t>else if( </a:t>
            </a:r>
            <a:r>
              <a:rPr lang="en-US" sz="2000" b="1" baseline="0" dirty="0" err="1">
                <a:solidFill>
                  <a:srgbClr val="92D050"/>
                </a:solidFill>
                <a:latin typeface="Courier New" pitchFamily="49" charset="0"/>
              </a:rPr>
              <a:t>EVENT_Enter</a:t>
            </a:r>
            <a:r>
              <a:rPr lang="en-US" sz="2000" b="1" baseline="0" dirty="0">
                <a:solidFill>
                  <a:srgbClr val="92D050"/>
                </a:solidFill>
                <a:latin typeface="Courier New" pitchFamily="49" charset="0"/>
              </a:rPr>
              <a:t> == event ) {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prstClr val="white"/>
                </a:solidFill>
                <a:latin typeface="Courier New" pitchFamily="49" charset="0"/>
              </a:rPr>
              <a:t>     </a:t>
            </a:r>
            <a:r>
              <a:rPr lang="en-US" sz="2000" b="1" baseline="0" dirty="0" smtClean="0">
                <a:solidFill>
                  <a:prstClr val="white"/>
                </a:solidFill>
                <a:latin typeface="Courier New" pitchFamily="49" charset="0"/>
              </a:rPr>
              <a:t>   </a:t>
            </a:r>
            <a:r>
              <a:rPr lang="en-US" sz="2000" b="1" baseline="0" dirty="0">
                <a:solidFill>
                  <a:prstClr val="white"/>
                </a:solidFill>
                <a:latin typeface="Courier New" pitchFamily="49" charset="0"/>
              </a:rPr>
              <a:t>//C++ code 1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prstClr val="white"/>
                </a:solidFill>
                <a:latin typeface="Courier New" pitchFamily="49" charset="0"/>
              </a:rPr>
              <a:t>      </a:t>
            </a:r>
            <a:r>
              <a:rPr lang="en-US" sz="2000" b="1" baseline="0" dirty="0" smtClean="0">
                <a:solidFill>
                  <a:prstClr val="white"/>
                </a:solidFill>
                <a:latin typeface="Courier New" pitchFamily="49" charset="0"/>
              </a:rPr>
              <a:t>  </a:t>
            </a:r>
            <a:r>
              <a:rPr lang="en-US" sz="2000" b="1" baseline="0" dirty="0">
                <a:solidFill>
                  <a:srgbClr val="FFC000"/>
                </a:solidFill>
                <a:latin typeface="Courier New" pitchFamily="49" charset="0"/>
              </a:rPr>
              <a:t>return( true );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srgbClr val="FFC000"/>
                </a:solidFill>
                <a:latin typeface="Courier New" pitchFamily="49" charset="0"/>
              </a:rPr>
              <a:t>  </a:t>
            </a:r>
            <a:r>
              <a:rPr lang="en-US" sz="2000" b="1" baseline="0" dirty="0" smtClean="0">
                <a:solidFill>
                  <a:srgbClr val="FFC000"/>
                </a:solidFill>
                <a:latin typeface="Courier New" pitchFamily="49" charset="0"/>
              </a:rPr>
              <a:t>  </a:t>
            </a:r>
            <a:r>
              <a:rPr lang="en-US" sz="2000" b="1" baseline="0" dirty="0">
                <a:solidFill>
                  <a:srgbClr val="FFC000"/>
                </a:solidFill>
                <a:latin typeface="Courier New" pitchFamily="49" charset="0"/>
              </a:rPr>
              <a:t>} else if( </a:t>
            </a:r>
            <a:r>
              <a:rPr lang="en-US" sz="2000" b="1" baseline="0" dirty="0" err="1" smtClean="0">
                <a:solidFill>
                  <a:srgbClr val="FFC000"/>
                </a:solidFill>
                <a:latin typeface="Courier New" pitchFamily="49" charset="0"/>
              </a:rPr>
              <a:t>EVENT_Message</a:t>
            </a:r>
            <a:r>
              <a:rPr lang="en-US" sz="2000" b="1" baseline="0" dirty="0" smtClean="0">
                <a:solidFill>
                  <a:srgbClr val="FFC000"/>
                </a:solidFill>
                <a:latin typeface="Courier New" pitchFamily="49" charset="0"/>
              </a:rPr>
              <a:t> == event </a:t>
            </a:r>
            <a:r>
              <a:rPr lang="en-US" sz="2000" b="1" baseline="0" dirty="0">
                <a:solidFill>
                  <a:srgbClr val="FFC000"/>
                </a:solidFill>
                <a:latin typeface="Courier New" pitchFamily="49" charset="0"/>
              </a:rPr>
              <a:t>&amp;&amp; </a:t>
            </a:r>
            <a:endParaRPr lang="en-US" sz="2000" b="1" baseline="0" dirty="0" smtClean="0">
              <a:solidFill>
                <a:srgbClr val="FFC000"/>
              </a:solidFill>
              <a:latin typeface="Courier New" pitchFamily="49" charset="0"/>
            </a:endParaRP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srgbClr val="FFC000"/>
                </a:solidFill>
                <a:latin typeface="Courier New" pitchFamily="49" charset="0"/>
              </a:rPr>
              <a:t> </a:t>
            </a:r>
            <a:r>
              <a:rPr lang="en-US" sz="2000" b="1" baseline="0" dirty="0" smtClean="0">
                <a:solidFill>
                  <a:srgbClr val="FFC000"/>
                </a:solidFill>
                <a:latin typeface="Courier New" pitchFamily="49" charset="0"/>
              </a:rPr>
              <a:t>              </a:t>
            </a:r>
            <a:r>
              <a:rPr lang="en-US" sz="2000" b="1" baseline="0" dirty="0" err="1" smtClean="0">
                <a:solidFill>
                  <a:prstClr val="white"/>
                </a:solidFill>
                <a:latin typeface="Courier New" pitchFamily="49" charset="0"/>
              </a:rPr>
              <a:t>MSG_Name</a:t>
            </a:r>
            <a:r>
              <a:rPr lang="en-US" sz="2000" b="1" baseline="0" dirty="0" smtClean="0">
                <a:solidFill>
                  <a:srgbClr val="FFC000"/>
                </a:solidFill>
                <a:latin typeface="Courier New" pitchFamily="49" charset="0"/>
              </a:rPr>
              <a:t> == </a:t>
            </a:r>
            <a:r>
              <a:rPr lang="en-US" sz="2000" b="1" baseline="0" dirty="0" err="1" smtClean="0">
                <a:solidFill>
                  <a:srgbClr val="FFC000"/>
                </a:solidFill>
                <a:latin typeface="Courier New" pitchFamily="49" charset="0"/>
              </a:rPr>
              <a:t>msg</a:t>
            </a:r>
            <a:r>
              <a:rPr lang="en-US" sz="2000" b="1" baseline="0" dirty="0" smtClean="0">
                <a:solidFill>
                  <a:srgbClr val="FFC000"/>
                </a:solidFill>
                <a:latin typeface="Courier New" pitchFamily="49" charset="0"/>
              </a:rPr>
              <a:t>-</a:t>
            </a:r>
            <a:r>
              <a:rPr lang="en-US" sz="2000" b="1" baseline="0" dirty="0">
                <a:solidFill>
                  <a:srgbClr val="FFC000"/>
                </a:solidFill>
                <a:latin typeface="Courier New" pitchFamily="49" charset="0"/>
              </a:rPr>
              <a:t>&gt;</a:t>
            </a:r>
            <a:r>
              <a:rPr lang="en-US" sz="2000" b="1" baseline="0" dirty="0" err="1">
                <a:solidFill>
                  <a:srgbClr val="FFC000"/>
                </a:solidFill>
                <a:latin typeface="Courier New" pitchFamily="49" charset="0"/>
              </a:rPr>
              <a:t>GetMsgName</a:t>
            </a:r>
            <a:r>
              <a:rPr lang="en-US" sz="2000" b="1" baseline="0" dirty="0">
                <a:solidFill>
                  <a:srgbClr val="FFC000"/>
                </a:solidFill>
                <a:latin typeface="Courier New" pitchFamily="49" charset="0"/>
              </a:rPr>
              <a:t>() ) {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prstClr val="white"/>
                </a:solidFill>
                <a:latin typeface="Courier New" pitchFamily="49" charset="0"/>
              </a:rPr>
              <a:t>  </a:t>
            </a:r>
            <a:r>
              <a:rPr lang="en-US" sz="2000" b="1" baseline="0" dirty="0" smtClean="0">
                <a:solidFill>
                  <a:prstClr val="white"/>
                </a:solidFill>
                <a:latin typeface="Courier New" pitchFamily="49" charset="0"/>
              </a:rPr>
              <a:t>      </a:t>
            </a:r>
            <a:r>
              <a:rPr lang="en-US" sz="2000" b="1" baseline="0" dirty="0">
                <a:solidFill>
                  <a:prstClr val="white"/>
                </a:solidFill>
                <a:latin typeface="Courier New" pitchFamily="49" charset="0"/>
              </a:rPr>
              <a:t>//C++ code 2</a:t>
            </a:r>
            <a:endParaRPr lang="en-US" sz="2000" b="1" baseline="0" dirty="0">
              <a:solidFill>
                <a:prstClr val="white"/>
              </a:solidFill>
            </a:endParaRP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prstClr val="white"/>
                </a:solidFill>
                <a:latin typeface="Courier New" pitchFamily="49" charset="0"/>
              </a:rPr>
              <a:t>   </a:t>
            </a:r>
            <a:r>
              <a:rPr lang="en-US" sz="2000" b="1" baseline="0" dirty="0" smtClean="0">
                <a:solidFill>
                  <a:prstClr val="white"/>
                </a:solidFill>
                <a:latin typeface="Courier New" pitchFamily="49" charset="0"/>
              </a:rPr>
              <a:t>     </a:t>
            </a:r>
            <a:r>
              <a:rPr lang="en-US" sz="2000" b="1" baseline="0" dirty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return( true );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 smtClean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    </a:t>
            </a:r>
            <a:r>
              <a:rPr lang="en-US" sz="2000" b="1" baseline="0" dirty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}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 smtClean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} else </a:t>
            </a:r>
            <a:r>
              <a:rPr lang="en-US" sz="2000" b="1" baseline="0" dirty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{ 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    </a:t>
            </a:r>
            <a:r>
              <a:rPr lang="en-US" sz="2000" b="1" baseline="0" dirty="0" smtClean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assert</a:t>
            </a:r>
            <a:r>
              <a:rPr lang="en-US" sz="2000" b="1" baseline="0" dirty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( 0 &amp;&amp; "Invalid State" );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    </a:t>
            </a:r>
            <a:r>
              <a:rPr lang="en-US" sz="2000" b="1" baseline="0" dirty="0" smtClean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return</a:t>
            </a:r>
            <a:r>
              <a:rPr lang="en-US" sz="2000" b="1" baseline="0" dirty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( false ); 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 smtClean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}</a:t>
            </a:r>
            <a:endParaRPr lang="en-US" sz="2000" b="1" baseline="0" dirty="0">
              <a:solidFill>
                <a:srgbClr val="4BACC6">
                  <a:lumMod val="40000"/>
                  <a:lumOff val="60000"/>
                </a:srgbClr>
              </a:solidFill>
              <a:latin typeface="Courier New" pitchFamily="49" charset="0"/>
            </a:endParaRP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2000" b="1" baseline="0" dirty="0" smtClean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return</a:t>
            </a:r>
            <a:r>
              <a:rPr lang="en-US" sz="2000" b="1" baseline="0" dirty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( false </a:t>
            </a:r>
            <a:r>
              <a:rPr lang="en-US" sz="2000" b="1" baseline="0" dirty="0" smtClean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);</a:t>
            </a:r>
          </a:p>
        </p:txBody>
      </p:sp>
      <p:sp>
        <p:nvSpPr>
          <p:cNvPr id="3" name="Rectangle 2"/>
          <p:cNvSpPr/>
          <p:nvPr/>
        </p:nvSpPr>
        <p:spPr>
          <a:xfrm>
            <a:off x="5562600" y="990600"/>
            <a:ext cx="3429000" cy="2209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Clr>
                <a:srgbClr val="800080"/>
              </a:buClr>
              <a:buSzPct val="60000"/>
            </a:pPr>
            <a:r>
              <a:rPr lang="en-US" sz="1600" b="1" baseline="0" dirty="0" err="1">
                <a:solidFill>
                  <a:srgbClr val="FFFF00"/>
                </a:solidFill>
                <a:latin typeface="Courier New" pitchFamily="49" charset="0"/>
              </a:rPr>
              <a:t>BeginStateMachine</a:t>
            </a:r>
            <a:endParaRPr lang="en-US" sz="1600" b="1" baseline="0" dirty="0">
              <a:solidFill>
                <a:srgbClr val="FFFF00"/>
              </a:solidFill>
              <a:latin typeface="Courier New" pitchFamily="49" charset="0"/>
            </a:endParaRP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Clr>
                <a:srgbClr val="800080"/>
              </a:buClr>
              <a:buSzPct val="60000"/>
            </a:pPr>
            <a:r>
              <a:rPr lang="en-US" sz="1600" b="1" baseline="0" dirty="0">
                <a:solidFill>
                  <a:prstClr val="black"/>
                </a:solidFill>
                <a:latin typeface="Courier New" pitchFamily="49" charset="0"/>
              </a:rPr>
              <a:t>   </a:t>
            </a:r>
            <a:r>
              <a:rPr lang="en-US" sz="1600" b="1" baseline="0" dirty="0" smtClean="0">
                <a:solidFill>
                  <a:srgbClr val="FF03FF"/>
                </a:solidFill>
                <a:latin typeface="Courier New" pitchFamily="49" charset="0"/>
              </a:rPr>
              <a:t>State( </a:t>
            </a:r>
            <a:r>
              <a:rPr lang="en-US" sz="1600" b="1" baseline="0" dirty="0" err="1" smtClean="0">
                <a:solidFill>
                  <a:prstClr val="white"/>
                </a:solidFill>
                <a:latin typeface="Courier New" pitchFamily="49" charset="0"/>
              </a:rPr>
              <a:t>STATE_Name</a:t>
            </a:r>
            <a:r>
              <a:rPr lang="en-US" sz="1600" b="1" baseline="0" dirty="0" smtClean="0">
                <a:solidFill>
                  <a:prstClr val="white"/>
                </a:solidFill>
                <a:latin typeface="Courier New" pitchFamily="49" charset="0"/>
              </a:rPr>
              <a:t> </a:t>
            </a:r>
            <a:r>
              <a:rPr lang="en-US" sz="1600" b="1" baseline="0" dirty="0" smtClean="0">
                <a:solidFill>
                  <a:srgbClr val="FF03FF"/>
                </a:solidFill>
                <a:latin typeface="Courier New" pitchFamily="49" charset="0"/>
              </a:rPr>
              <a:t>)</a:t>
            </a:r>
            <a:endParaRPr lang="en-US" sz="1600" b="1" baseline="0" dirty="0">
              <a:solidFill>
                <a:prstClr val="black"/>
              </a:solidFill>
              <a:latin typeface="Courier New" pitchFamily="49" charset="0"/>
            </a:endParaRP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Clr>
                <a:srgbClr val="800080"/>
              </a:buClr>
              <a:buSzPct val="60000"/>
            </a:pPr>
            <a:r>
              <a:rPr lang="en-US" sz="1600" b="1" baseline="0" dirty="0">
                <a:solidFill>
                  <a:prstClr val="black"/>
                </a:solidFill>
                <a:latin typeface="Courier New" pitchFamily="49" charset="0"/>
              </a:rPr>
              <a:t>      </a:t>
            </a:r>
            <a:r>
              <a:rPr lang="en-US" sz="1600" b="1" baseline="0" dirty="0" err="1">
                <a:solidFill>
                  <a:srgbClr val="92D050"/>
                </a:solidFill>
                <a:latin typeface="Courier New" pitchFamily="49" charset="0"/>
              </a:rPr>
              <a:t>OnEnter</a:t>
            </a:r>
            <a:endParaRPr lang="en-US" sz="1600" b="1" baseline="0" dirty="0">
              <a:solidFill>
                <a:srgbClr val="92D050"/>
              </a:solidFill>
              <a:latin typeface="Courier New" pitchFamily="49" charset="0"/>
            </a:endParaRP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Clr>
                <a:srgbClr val="800080"/>
              </a:buClr>
              <a:buSzPct val="60000"/>
            </a:pPr>
            <a:r>
              <a:rPr lang="en-US" sz="1600" b="1" baseline="0" dirty="0">
                <a:solidFill>
                  <a:prstClr val="black"/>
                </a:solidFill>
                <a:latin typeface="Courier New" pitchFamily="49" charset="0"/>
              </a:rPr>
              <a:t>         </a:t>
            </a:r>
            <a:r>
              <a:rPr lang="en-US" sz="1600" b="1" baseline="0" dirty="0">
                <a:solidFill>
                  <a:prstClr val="white"/>
                </a:solidFill>
                <a:latin typeface="Courier New" pitchFamily="49" charset="0"/>
              </a:rPr>
              <a:t>//C++ code 1</a:t>
            </a: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Clr>
                <a:srgbClr val="800080"/>
              </a:buClr>
              <a:buSzPct val="60000"/>
            </a:pPr>
            <a:r>
              <a:rPr lang="en-US" sz="1600" b="1" baseline="0" dirty="0">
                <a:solidFill>
                  <a:prstClr val="black"/>
                </a:solidFill>
                <a:latin typeface="Courier New" pitchFamily="49" charset="0"/>
              </a:rPr>
              <a:t>      </a:t>
            </a:r>
            <a:r>
              <a:rPr lang="en-US" sz="1600" b="1" baseline="0" dirty="0" err="1">
                <a:solidFill>
                  <a:srgbClr val="FFC000"/>
                </a:solidFill>
                <a:latin typeface="Courier New" pitchFamily="49" charset="0"/>
              </a:rPr>
              <a:t>OnMsg</a:t>
            </a:r>
            <a:r>
              <a:rPr lang="en-US" sz="1600" b="1" baseline="0" dirty="0" smtClean="0">
                <a:solidFill>
                  <a:srgbClr val="FFC000"/>
                </a:solidFill>
                <a:latin typeface="Courier New" pitchFamily="49" charset="0"/>
              </a:rPr>
              <a:t>(</a:t>
            </a:r>
            <a:r>
              <a:rPr lang="en-US" sz="1600" b="1" baseline="0" dirty="0" smtClean="0">
                <a:solidFill>
                  <a:srgbClr val="CC9900"/>
                </a:solidFill>
                <a:latin typeface="Courier New" pitchFamily="49" charset="0"/>
              </a:rPr>
              <a:t> </a:t>
            </a:r>
            <a:r>
              <a:rPr lang="en-US" sz="1600" b="1" baseline="0" dirty="0" err="1" smtClean="0">
                <a:solidFill>
                  <a:prstClr val="white"/>
                </a:solidFill>
                <a:latin typeface="Courier New" pitchFamily="49" charset="0"/>
              </a:rPr>
              <a:t>MSG_Name</a:t>
            </a:r>
            <a:r>
              <a:rPr lang="en-US" sz="1600" b="1" baseline="0" dirty="0" smtClean="0">
                <a:solidFill>
                  <a:prstClr val="black"/>
                </a:solidFill>
                <a:latin typeface="Courier New" pitchFamily="49" charset="0"/>
              </a:rPr>
              <a:t> </a:t>
            </a:r>
            <a:r>
              <a:rPr lang="en-US" sz="1600" b="1" baseline="0" dirty="0" smtClean="0">
                <a:solidFill>
                  <a:srgbClr val="FFC000"/>
                </a:solidFill>
                <a:latin typeface="Courier New" pitchFamily="49" charset="0"/>
              </a:rPr>
              <a:t>)</a:t>
            </a:r>
            <a:endParaRPr lang="en-US" sz="1600" b="1" baseline="0" dirty="0">
              <a:solidFill>
                <a:srgbClr val="FFC000"/>
              </a:solidFill>
              <a:latin typeface="Courier New" pitchFamily="49" charset="0"/>
            </a:endParaRP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Clr>
                <a:srgbClr val="800080"/>
              </a:buClr>
              <a:buSzPct val="60000"/>
            </a:pPr>
            <a:r>
              <a:rPr lang="en-US" sz="1600" b="1" baseline="0" dirty="0">
                <a:solidFill>
                  <a:prstClr val="black"/>
                </a:solidFill>
                <a:latin typeface="Courier New" pitchFamily="49" charset="0"/>
              </a:rPr>
              <a:t>         </a:t>
            </a:r>
            <a:r>
              <a:rPr lang="en-US" sz="1600" b="1" baseline="0" dirty="0">
                <a:solidFill>
                  <a:prstClr val="white"/>
                </a:solidFill>
                <a:latin typeface="Courier New" pitchFamily="49" charset="0"/>
              </a:rPr>
              <a:t>//C++ code 2</a:t>
            </a: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Clr>
                <a:srgbClr val="800080"/>
              </a:buClr>
              <a:buSzPct val="60000"/>
            </a:pPr>
            <a:r>
              <a:rPr lang="en-US" sz="1600" b="1" baseline="0" dirty="0" err="1" smtClean="0">
                <a:solidFill>
                  <a:srgbClr val="4BACC6">
                    <a:lumMod val="40000"/>
                    <a:lumOff val="60000"/>
                  </a:srgbClr>
                </a:solidFill>
                <a:latin typeface="Courier New" pitchFamily="49" charset="0"/>
              </a:rPr>
              <a:t>EndStateMachine</a:t>
            </a:r>
            <a:endParaRPr lang="en-US" sz="1600" b="1" baseline="0" dirty="0">
              <a:solidFill>
                <a:srgbClr val="4BACC6">
                  <a:lumMod val="40000"/>
                  <a:lumOff val="60000"/>
                </a:srgbClr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69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E7EB3E-5ED1-4C0E-B1FC-516AAF1D275E}" type="slidenum">
              <a:rPr lang="en-US"/>
              <a:pPr/>
              <a:t>38</a:t>
            </a:fld>
            <a:endParaRPr lang="en-US"/>
          </a:p>
        </p:txBody>
      </p:sp>
      <p:sp>
        <p:nvSpPr>
          <p:cNvPr id="91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Finite-State Machine:</a:t>
            </a:r>
            <a:br>
              <a:rPr lang="en-US" sz="4000"/>
            </a:br>
            <a:r>
              <a:rPr lang="en-US" sz="4000"/>
              <a:t>Extensions</a:t>
            </a:r>
          </a:p>
        </p:txBody>
      </p:sp>
      <p:sp>
        <p:nvSpPr>
          <p:cNvPr id="91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Many possible extensions</a:t>
            </a:r>
          </a:p>
          <a:p>
            <a:pPr lvl="1"/>
            <a:r>
              <a:rPr lang="en-US"/>
              <a:t>State Enter, State Exit</a:t>
            </a:r>
          </a:p>
          <a:p>
            <a:pPr lvl="1"/>
            <a:r>
              <a:rPr lang="en-US"/>
              <a:t>Hierarchical States </a:t>
            </a:r>
          </a:p>
          <a:p>
            <a:pPr lvl="1"/>
            <a:r>
              <a:rPr lang="en-US"/>
              <a:t>Global Responses</a:t>
            </a:r>
          </a:p>
          <a:p>
            <a:pPr lvl="1"/>
            <a:r>
              <a:rPr lang="en-US"/>
              <a:t>Stack-Based</a:t>
            </a:r>
          </a:p>
          <a:p>
            <a:pPr lvl="1"/>
            <a:r>
              <a:rPr lang="en-US"/>
              <a:t>Multiple FSMs</a:t>
            </a:r>
          </a:p>
          <a:p>
            <a:pPr lvl="1"/>
            <a:r>
              <a:rPr lang="en-US"/>
              <a:t>Messaging</a:t>
            </a:r>
          </a:p>
          <a:p>
            <a:pPr lvl="1"/>
            <a:r>
              <a:rPr lang="en-US"/>
              <a:t>Timers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852376-0002-4DA6-B0D5-6521A12C1714}" type="slidenum">
              <a:rPr lang="en-US"/>
              <a:pPr/>
              <a:t>39</a:t>
            </a:fld>
            <a:endParaRPr lang="en-US"/>
          </a:p>
        </p:txBody>
      </p:sp>
      <p:sp>
        <p:nvSpPr>
          <p:cNvPr id="90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Finite-State Machine:</a:t>
            </a:r>
            <a:br>
              <a:rPr lang="en-US" sz="4000"/>
            </a:br>
            <a:r>
              <a:rPr lang="en-US" sz="4000"/>
              <a:t>Approaches</a:t>
            </a:r>
          </a:p>
        </p:txBody>
      </p:sp>
      <p:sp>
        <p:nvSpPr>
          <p:cNvPr id="90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Three approaches</a:t>
            </a:r>
          </a:p>
          <a:p>
            <a:pPr lvl="1"/>
            <a:r>
              <a:rPr lang="en-US"/>
              <a:t>Hardcoded</a:t>
            </a:r>
          </a:p>
          <a:p>
            <a:pPr lvl="2"/>
            <a:r>
              <a:rPr lang="en-US"/>
              <a:t>C/C++ switch statement</a:t>
            </a:r>
          </a:p>
          <a:p>
            <a:pPr lvl="1"/>
            <a:r>
              <a:rPr lang="en-US"/>
              <a:t>Scripted</a:t>
            </a:r>
          </a:p>
          <a:p>
            <a:pPr lvl="2"/>
            <a:r>
              <a:rPr lang="en-US"/>
              <a:t>Custom scripting language (not C/C++)</a:t>
            </a:r>
          </a:p>
          <a:p>
            <a:pPr lvl="1"/>
            <a:r>
              <a:rPr lang="en-US"/>
              <a:t>Hybrid Approach</a:t>
            </a:r>
          </a:p>
          <a:p>
            <a:pPr lvl="2"/>
            <a:r>
              <a:rPr lang="en-US"/>
              <a:t>C/C++ with enforced structure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CF1D68A6-A010-468A-B5E8-2D0FEF4EDEB3}" type="slidenum">
              <a:rPr lang="en-US"/>
              <a:pPr/>
              <a:t>4</a:t>
            </a:fld>
            <a:endParaRPr lang="en-US"/>
          </a:p>
        </p:txBody>
      </p:sp>
      <p:sp>
        <p:nvSpPr>
          <p:cNvPr id="100762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Common AI Architectures</a:t>
            </a:r>
            <a:br>
              <a:rPr lang="en-US"/>
            </a:br>
            <a:endParaRPr lang="en-US"/>
          </a:p>
        </p:txBody>
      </p:sp>
      <p:pic>
        <p:nvPicPr>
          <p:cNvPr id="1007623" name="Picture 7" descr="b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057400"/>
            <a:ext cx="5457825" cy="434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4ACE2B-3906-4EE7-8807-3A5C977857BA}" type="slidenum">
              <a:rPr lang="en-US"/>
              <a:pPr/>
              <a:t>40</a:t>
            </a:fld>
            <a:endParaRPr lang="en-US"/>
          </a:p>
        </p:txBody>
      </p:sp>
      <p:sp>
        <p:nvSpPr>
          <p:cNvPr id="90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Finite-State Machine:</a:t>
            </a:r>
            <a:br>
              <a:rPr lang="en-US" sz="4000"/>
            </a:br>
            <a:r>
              <a:rPr lang="en-US" sz="4000"/>
              <a:t>Hardcoded</a:t>
            </a:r>
          </a:p>
        </p:txBody>
      </p:sp>
      <p:sp>
        <p:nvSpPr>
          <p:cNvPr id="90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9530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void</a:t>
            </a:r>
            <a:r>
              <a:rPr lang="en-US" sz="1600" b="1">
                <a:latin typeface="Courier New" pitchFamily="49" charset="0"/>
              </a:rPr>
              <a:t> RunLogic(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int</a:t>
            </a:r>
            <a:r>
              <a:rPr lang="en-US" sz="1600" b="1">
                <a:latin typeface="Courier New" pitchFamily="49" charset="0"/>
              </a:rPr>
              <a:t> * state )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switch</a:t>
            </a:r>
            <a:r>
              <a:rPr lang="en-US" sz="1600" b="1">
                <a:latin typeface="Courier New" pitchFamily="49" charset="0"/>
              </a:rPr>
              <a:t>( *state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case</a:t>
            </a:r>
            <a:r>
              <a:rPr lang="en-US" sz="1600" b="1">
                <a:latin typeface="Courier New" pitchFamily="49" charset="0"/>
              </a:rPr>
              <a:t> 0:  </a:t>
            </a: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//Wander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Wander();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if</a:t>
            </a:r>
            <a:r>
              <a:rPr lang="en-US" sz="1600" b="1">
                <a:latin typeface="Courier New" pitchFamily="49" charset="0"/>
              </a:rPr>
              <a:t>( SeeEnemy() )    { *state = 1;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break</a:t>
            </a:r>
            <a:r>
              <a:rPr lang="en-US" sz="1600" b="1">
                <a:latin typeface="Courier New" pitchFamily="49" charset="0"/>
              </a:rPr>
              <a:t>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case</a:t>
            </a:r>
            <a:r>
              <a:rPr lang="en-US" sz="1600" b="1">
                <a:latin typeface="Courier New" pitchFamily="49" charset="0"/>
              </a:rPr>
              <a:t> 1:  </a:t>
            </a: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//Attack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Attack();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if</a:t>
            </a:r>
            <a:r>
              <a:rPr lang="en-US" sz="1600" b="1">
                <a:latin typeface="Courier New" pitchFamily="49" charset="0"/>
              </a:rPr>
              <a:t>( LowOnHealth() ) { *state = 2;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if</a:t>
            </a:r>
            <a:r>
              <a:rPr lang="en-US" sz="1600" b="1">
                <a:latin typeface="Courier New" pitchFamily="49" charset="0"/>
              </a:rPr>
              <a:t>( NoEnemy() )     { *state = 0;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break</a:t>
            </a:r>
            <a:r>
              <a:rPr lang="en-US" sz="1600" b="1">
                <a:latin typeface="Courier New" pitchFamily="49" charset="0"/>
              </a:rPr>
              <a:t>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case</a:t>
            </a:r>
            <a:r>
              <a:rPr lang="en-US" sz="1600" b="1">
                <a:latin typeface="Courier New" pitchFamily="49" charset="0"/>
              </a:rPr>
              <a:t> 2:  </a:t>
            </a: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//Flee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Flee();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if</a:t>
            </a:r>
            <a:r>
              <a:rPr lang="en-US" sz="1600" b="1">
                <a:latin typeface="Courier New" pitchFamily="49" charset="0"/>
              </a:rPr>
              <a:t>( NoEnemy() )     { *state = 0; }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break</a:t>
            </a:r>
            <a:r>
              <a:rPr lang="en-US" sz="1600" b="1">
                <a:latin typeface="Courier New" pitchFamily="49" charset="0"/>
              </a:rPr>
              <a:t>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7E0784-4FB3-4F2F-9F99-A19EAF1DBED0}" type="slidenum">
              <a:rPr lang="en-US"/>
              <a:pPr/>
              <a:t>41</a:t>
            </a:fld>
            <a:endParaRPr lang="en-US"/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Problems with switch FSM</a:t>
            </a:r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01000" cy="4419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1. Code is ad hoc</a:t>
            </a:r>
          </a:p>
          <a:p>
            <a:pPr lvl="1"/>
            <a:r>
              <a:rPr lang="en-US"/>
              <a:t>	Language doesn’t enforce structure</a:t>
            </a:r>
          </a:p>
          <a:p>
            <a:pPr>
              <a:buFont typeface="Wingdings" pitchFamily="2" charset="2"/>
              <a:buNone/>
            </a:pPr>
            <a:r>
              <a:rPr lang="en-US"/>
              <a:t>2. Transitions result from polling</a:t>
            </a:r>
          </a:p>
          <a:p>
            <a:pPr lvl="1"/>
            <a:r>
              <a:rPr lang="en-US"/>
              <a:t>Inefficient – event-driven can be better</a:t>
            </a:r>
          </a:p>
          <a:p>
            <a:pPr>
              <a:buFont typeface="Wingdings" pitchFamily="2" charset="2"/>
              <a:buNone/>
            </a:pPr>
            <a:r>
              <a:rPr lang="en-US"/>
              <a:t>3. Can’t determine 1</a:t>
            </a:r>
            <a:r>
              <a:rPr lang="en-US" baseline="30000"/>
              <a:t>st</a:t>
            </a:r>
            <a:r>
              <a:rPr lang="en-US"/>
              <a:t> time state is entered</a:t>
            </a:r>
          </a:p>
          <a:p>
            <a:pPr>
              <a:buFont typeface="Wingdings" pitchFamily="2" charset="2"/>
              <a:buNone/>
            </a:pPr>
            <a:r>
              <a:rPr lang="en-US"/>
              <a:t>4. Can’t be edited or specified by game designers or players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1D87FB-6380-46DD-BC47-983BCE2933E3}" type="slidenum">
              <a:rPr lang="en-US"/>
              <a:pPr/>
              <a:t>42</a:t>
            </a:fld>
            <a:endParaRPr lang="en-US"/>
          </a:p>
        </p:txBody>
      </p:sp>
      <p:sp>
        <p:nvSpPr>
          <p:cNvPr id="91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Finite-State Machine:</a:t>
            </a:r>
            <a:br>
              <a:rPr lang="en-US" sz="4000"/>
            </a:br>
            <a:r>
              <a:rPr lang="en-US" sz="3600"/>
              <a:t>Scripted with Alternative Language</a:t>
            </a:r>
          </a:p>
        </p:txBody>
      </p:sp>
      <p:sp>
        <p:nvSpPr>
          <p:cNvPr id="91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AgentFSM	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//FICTIONAL FSM SCRIPTING LANGUAGE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State</a:t>
            </a:r>
            <a:r>
              <a:rPr lang="en-US" sz="1400" b="1">
                <a:latin typeface="Courier New" pitchFamily="49" charset="0"/>
              </a:rPr>
              <a:t> "Wander":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Execute( 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if( SeeEnemy )    SetState( "Attack"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Event</a:t>
            </a:r>
            <a:r>
              <a:rPr lang="en-US" sz="1400" b="1">
                <a:latin typeface="Courier New" pitchFamily="49" charset="0"/>
              </a:rPr>
              <a:t> "AttackedByEnemy"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SetState( "Attack"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State</a:t>
            </a:r>
            <a:r>
              <a:rPr lang="en-US" sz="1400" b="1">
                <a:latin typeface="Courier New" pitchFamily="49" charset="0"/>
              </a:rPr>
              <a:t> "Attack":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Execute( PrepareWeapon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Execute( Attack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if( LowOnHealth ) SetState( "Flee"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if( NoEnemy )     SetState( "Wander"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Exit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Execute( StoreWeapon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State</a:t>
            </a:r>
            <a:r>
              <a:rPr lang="en-US" sz="1400" b="1">
                <a:latin typeface="Courier New" pitchFamily="49" charset="0"/>
              </a:rPr>
              <a:t> "Flee":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Execute( Flee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if( NoEnemy )     SetState( "Wander"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9C94B2-870D-42CB-95B2-DE9E422D7C55}" type="slidenum">
              <a:rPr lang="en-US"/>
              <a:pPr/>
              <a:t>43</a:t>
            </a:fld>
            <a:endParaRPr lang="en-US"/>
          </a:p>
        </p:txBody>
      </p:sp>
      <p:sp>
        <p:nvSpPr>
          <p:cNvPr id="91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Finite-State Machine:</a:t>
            </a:r>
            <a:br>
              <a:rPr lang="en-US" sz="4000"/>
            </a:br>
            <a:r>
              <a:rPr lang="en-US" sz="4000"/>
              <a:t>Scripting Advantages</a:t>
            </a:r>
          </a:p>
        </p:txBody>
      </p:sp>
      <p:sp>
        <p:nvSpPr>
          <p:cNvPr id="91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01000" cy="4419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1. Structure enforced</a:t>
            </a:r>
          </a:p>
          <a:p>
            <a:pPr>
              <a:buFont typeface="Wingdings" pitchFamily="2" charset="2"/>
              <a:buNone/>
            </a:pPr>
            <a:r>
              <a:rPr lang="en-US"/>
              <a:t>2. Events can be handed as well as polling</a:t>
            </a:r>
          </a:p>
          <a:p>
            <a:pPr>
              <a:buFont typeface="Wingdings" pitchFamily="2" charset="2"/>
              <a:buNone/>
            </a:pPr>
            <a:r>
              <a:rPr lang="en-US"/>
              <a:t>3. Enter and Exit concept exists</a:t>
            </a:r>
          </a:p>
          <a:p>
            <a:pPr>
              <a:buFont typeface="Wingdings" pitchFamily="2" charset="2"/>
              <a:buNone/>
            </a:pPr>
            <a:r>
              <a:rPr lang="en-US"/>
              <a:t>4. Can be authored by game designers</a:t>
            </a:r>
          </a:p>
          <a:p>
            <a:pPr lvl="1"/>
            <a:r>
              <a:rPr lang="en-US"/>
              <a:t>Easier learning curve than straight C/C++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9B70EC-E409-4D83-8DF6-BEC0D51ADC6B}" type="slidenum">
              <a:rPr lang="en-US"/>
              <a:pPr/>
              <a:t>44</a:t>
            </a:fld>
            <a:endParaRPr lang="en-US"/>
          </a:p>
        </p:txBody>
      </p:sp>
      <p:sp>
        <p:nvSpPr>
          <p:cNvPr id="91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Finite-State Machine:</a:t>
            </a:r>
            <a:br>
              <a:rPr lang="en-US" sz="4000"/>
            </a:br>
            <a:r>
              <a:rPr lang="en-US" sz="4000"/>
              <a:t>Scripting Disadvantages</a:t>
            </a:r>
          </a:p>
        </p:txBody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01000" cy="4419600"/>
          </a:xfrm>
        </p:spPr>
        <p:txBody>
          <a:bodyPr/>
          <a:lstStyle/>
          <a:p>
            <a:r>
              <a:rPr lang="en-US" sz="2800"/>
              <a:t>Not trivial to implement</a:t>
            </a:r>
          </a:p>
          <a:p>
            <a:r>
              <a:rPr lang="en-US" sz="2800"/>
              <a:t>Several months of development</a:t>
            </a:r>
          </a:p>
          <a:p>
            <a:pPr lvl="1"/>
            <a:r>
              <a:rPr lang="en-US" sz="2400"/>
              <a:t>Custom compiler</a:t>
            </a:r>
          </a:p>
          <a:p>
            <a:pPr lvl="2"/>
            <a:r>
              <a:rPr lang="en-US" sz="2000"/>
              <a:t>With good compile-time error feedback</a:t>
            </a:r>
          </a:p>
          <a:p>
            <a:pPr lvl="1"/>
            <a:r>
              <a:rPr lang="en-US" sz="2400"/>
              <a:t>Bytecode interpreter</a:t>
            </a:r>
          </a:p>
          <a:p>
            <a:pPr lvl="2"/>
            <a:r>
              <a:rPr lang="en-US" sz="2000"/>
              <a:t>With good debugging hooks and support</a:t>
            </a:r>
          </a:p>
          <a:p>
            <a:r>
              <a:rPr lang="en-US" sz="2800"/>
              <a:t>Scripting languages often disliked by users</a:t>
            </a:r>
          </a:p>
          <a:p>
            <a:pPr lvl="1"/>
            <a:r>
              <a:rPr lang="en-US" sz="2400"/>
              <a:t>Can never approach polish and robustness of commercial compilers/debuggers</a:t>
            </a:r>
          </a:p>
          <a:p>
            <a:pPr lvl="1"/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AECF12-9ACB-403B-8221-C9D08B3F96B0}" type="slidenum">
              <a:rPr lang="en-US"/>
              <a:pPr/>
              <a:t>45</a:t>
            </a:fld>
            <a:endParaRPr lang="en-US"/>
          </a:p>
        </p:txBody>
      </p:sp>
      <p:sp>
        <p:nvSpPr>
          <p:cNvPr id="91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Finite-State Machine:</a:t>
            </a:r>
            <a:br>
              <a:rPr lang="en-US" sz="4000"/>
            </a:br>
            <a:r>
              <a:rPr lang="en-US" sz="4000"/>
              <a:t>Hybrid Approach</a:t>
            </a:r>
          </a:p>
        </p:txBody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Use C-style macros to approximate a scripting language</a:t>
            </a:r>
          </a:p>
          <a:p>
            <a:pPr>
              <a:lnSpc>
                <a:spcPct val="80000"/>
              </a:lnSpc>
            </a:pPr>
            <a:endParaRPr lang="en-US" sz="2800"/>
          </a:p>
          <a:p>
            <a:pPr>
              <a:lnSpc>
                <a:spcPct val="80000"/>
              </a:lnSpc>
            </a:pPr>
            <a:r>
              <a:rPr lang="en-US" sz="2800"/>
              <a:t>Capture important features/extensions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State Enter, State Exit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Handle events (as messages)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Consistent regulated structure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Ability to log history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Modular, flexible, stack-based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Multiple FSMs, Concurrent FSMs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Timers</a:t>
            </a:r>
          </a:p>
          <a:p>
            <a:pPr lvl="1">
              <a:lnSpc>
                <a:spcPct val="80000"/>
              </a:lnSpc>
            </a:pPr>
            <a:endParaRPr lang="en-US" sz="2400"/>
          </a:p>
        </p:txBody>
      </p:sp>
      <p:pic>
        <p:nvPicPr>
          <p:cNvPr id="91853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0"/>
            <a:ext cx="2209800" cy="147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18A8C3-0EAC-4038-AA60-73653A8DC86B}" type="slidenum">
              <a:rPr lang="en-US"/>
              <a:pPr/>
              <a:t>46</a:t>
            </a:fld>
            <a:endParaRPr lang="en-US"/>
          </a:p>
        </p:txBody>
      </p:sp>
      <p:sp>
        <p:nvSpPr>
          <p:cNvPr id="92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 (SML):</a:t>
            </a:r>
            <a:br>
              <a:rPr lang="en-US" sz="4000"/>
            </a:br>
            <a:r>
              <a:rPr lang="en-US" sz="3600"/>
              <a:t>Case Study to Introduce Concepts</a:t>
            </a:r>
          </a:p>
        </p:txBody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50292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/>
              <a:t>History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HyperBlade / Microsoft Baseball 3D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Dungeon Siege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Game Programming Gems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AI Game Programming Wisdom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Current state</a:t>
            </a:r>
          </a:p>
          <a:p>
            <a:pPr>
              <a:lnSpc>
                <a:spcPct val="90000"/>
              </a:lnSpc>
            </a:pPr>
            <a:r>
              <a:rPr lang="en-US" sz="2800"/>
              <a:t>Design Considerations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Easy to program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Easy to debug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Easy to read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Concessions: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Not loadable at runtime / Not built for designers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F228E4-3D1D-44F1-AEB5-3EBDF125203E}" type="slidenum">
              <a:rPr lang="en-US"/>
              <a:pPr/>
              <a:t>47</a:t>
            </a:fld>
            <a:endParaRPr lang="en-US"/>
          </a:p>
        </p:txBody>
      </p:sp>
      <p:sp>
        <p:nvSpPr>
          <p:cNvPr id="1229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Motivation:</a:t>
            </a:r>
            <a:br>
              <a:rPr lang="en-US" sz="4000"/>
            </a:br>
            <a:r>
              <a:rPr lang="en-US" sz="4000"/>
              <a:t>Project #1: State Machines</a:t>
            </a:r>
          </a:p>
        </p:txBody>
      </p:sp>
      <p:sp>
        <p:nvSpPr>
          <p:cNvPr id="122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Use the State Machine Language (SML) to control four or more NPCs doing </a:t>
            </a:r>
            <a:r>
              <a:rPr lang="en-US" sz="2800" i="1"/>
              <a:t>something interesting</a:t>
            </a:r>
          </a:p>
          <a:p>
            <a:pPr>
              <a:lnSpc>
                <a:spcPct val="80000"/>
              </a:lnSpc>
            </a:pPr>
            <a:r>
              <a:rPr lang="en-US" sz="2800"/>
              <a:t>Must have at least 3 state machines</a:t>
            </a:r>
          </a:p>
          <a:p>
            <a:pPr>
              <a:lnSpc>
                <a:spcPct val="80000"/>
              </a:lnSpc>
            </a:pPr>
            <a:r>
              <a:rPr lang="en-US" sz="2800"/>
              <a:t>Must have at least 15 states across all state machines</a:t>
            </a:r>
          </a:p>
          <a:p>
            <a:pPr>
              <a:lnSpc>
                <a:spcPct val="80000"/>
              </a:lnSpc>
            </a:pPr>
            <a:r>
              <a:rPr lang="en-US" sz="2800"/>
              <a:t>Must use at least 10 SML constructs (listed later)</a:t>
            </a:r>
          </a:p>
          <a:p>
            <a:pPr>
              <a:lnSpc>
                <a:spcPct val="80000"/>
              </a:lnSpc>
            </a:pPr>
            <a:r>
              <a:rPr lang="en-US" sz="2800"/>
              <a:t>Must draw a UML diagram for all state machines</a:t>
            </a:r>
          </a:p>
          <a:p>
            <a:pPr>
              <a:lnSpc>
                <a:spcPct val="80000"/>
              </a:lnSpc>
            </a:pPr>
            <a:r>
              <a:rPr lang="en-US" sz="2800"/>
              <a:t>Demo!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56F2BA-9A42-4349-987E-E806F4712DA6}" type="slidenum">
              <a:rPr lang="en-US"/>
              <a:pPr/>
              <a:t>48</a:t>
            </a:fld>
            <a:endParaRPr lang="en-US"/>
          </a:p>
        </p:txBody>
      </p:sp>
      <p:sp>
        <p:nvSpPr>
          <p:cNvPr id="92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Example</a:t>
            </a:r>
          </a:p>
        </p:txBody>
      </p:sp>
      <p:sp>
        <p:nvSpPr>
          <p:cNvPr id="928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bool AgentFSM::States(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2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Wander();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if( SeeEnemy() )	  { </a:t>
            </a: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200" b="1">
                <a:latin typeface="Courier New" pitchFamily="49" charset="0"/>
              </a:rPr>
              <a:t>( STATE_Attack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OnMsg</a:t>
            </a:r>
            <a:r>
              <a:rPr lang="en-US" sz="1200" b="1">
                <a:latin typeface="Courier New" pitchFamily="49" charset="0"/>
              </a:rPr>
              <a:t>( MSG_Attacked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</a:t>
            </a: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200" b="1">
                <a:latin typeface="Courier New" pitchFamily="49" charset="0"/>
              </a:rPr>
              <a:t>( STATE_Attack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200" b="1">
                <a:latin typeface="Courier New" pitchFamily="49" charset="0"/>
              </a:rPr>
              <a:t>( STATE_Attack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PrepareWeapon();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Attack();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if( LowOnHealth() ) { </a:t>
            </a: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200" b="1">
                <a:latin typeface="Courier New" pitchFamily="49" charset="0"/>
              </a:rPr>
              <a:t>( STATE_Flee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if( NoEnemy() )     { </a:t>
            </a: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200" b="1">
                <a:latin typeface="Courier New" pitchFamily="49" charset="0"/>
              </a:rPr>
              <a:t>( STATE_Wander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OnExit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StoreWeapon();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200" b="1">
                <a:latin typeface="Courier New" pitchFamily="49" charset="0"/>
              </a:rPr>
              <a:t>( STATE_Flee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Flee();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if( NoEnemy()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    </a:t>
            </a: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200" b="1">
                <a:latin typeface="Courier New" pitchFamily="49" charset="0"/>
              </a:rPr>
              <a:t>( STATE_Wander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794F8-A2D8-4B28-9D5D-EA4E0DA4FC5D}" type="slidenum">
              <a:rPr lang="en-US"/>
              <a:pPr/>
              <a:t>49</a:t>
            </a:fld>
            <a:endParaRPr lang="en-US"/>
          </a:p>
        </p:txBody>
      </p:sp>
      <p:sp>
        <p:nvSpPr>
          <p:cNvPr id="1254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Example (TOP)</a:t>
            </a:r>
          </a:p>
        </p:txBody>
      </p:sp>
      <p:sp>
        <p:nvSpPr>
          <p:cNvPr id="1254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4876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bool AgentFSM::States( StateMachineEvent event,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       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</a:t>
            </a: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8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</a:t>
            </a: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Wander();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if( SeeEnemy()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{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hlink"/>
                </a:solidFill>
                <a:latin typeface="Courier New" pitchFamily="49" charset="0"/>
              </a:rPr>
              <a:t>                ChangeState</a:t>
            </a:r>
            <a:r>
              <a:rPr lang="en-US" sz="1800" b="1">
                <a:latin typeface="Courier New" pitchFamily="49" charset="0"/>
              </a:rPr>
              <a:t>( STATE_Attack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</a:t>
            </a: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OnMsg</a:t>
            </a:r>
            <a:r>
              <a:rPr lang="en-US" sz="1800" b="1">
                <a:latin typeface="Courier New" pitchFamily="49" charset="0"/>
              </a:rPr>
              <a:t>( MSG_Attacked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</a:t>
            </a:r>
            <a:r>
              <a:rPr lang="en-US" sz="18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800" b="1">
                <a:latin typeface="Courier New" pitchFamily="49" charset="0"/>
              </a:rPr>
              <a:t>( STATE_Attack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6C8942-B51B-4252-8104-98C0DE96A7B8}" type="slidenum">
              <a:rPr lang="en-US"/>
              <a:pPr/>
              <a:t>5</a:t>
            </a:fld>
            <a:endParaRPr lang="en-US"/>
          </a:p>
        </p:txBody>
      </p:sp>
      <p:sp>
        <p:nvSpPr>
          <p:cNvPr id="90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Common AI Architectures</a:t>
            </a:r>
          </a:p>
        </p:txBody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87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 smtClean="0"/>
              <a:t>Advanced </a:t>
            </a:r>
            <a:r>
              <a:rPr lang="en-US" sz="2800" dirty="0"/>
              <a:t>Finite-State Machines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Message-Based Systems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Load Balancing</a:t>
            </a:r>
          </a:p>
          <a:p>
            <a:pPr>
              <a:lnSpc>
                <a:spcPct val="80000"/>
              </a:lnSpc>
            </a:pPr>
            <a:r>
              <a:rPr lang="en-US" sz="2800" dirty="0" err="1" smtClean="0"/>
              <a:t>Subsumption</a:t>
            </a:r>
            <a:r>
              <a:rPr lang="en-US" sz="2800" dirty="0" smtClean="0"/>
              <a:t> </a:t>
            </a:r>
            <a:r>
              <a:rPr lang="en-US" sz="2800" dirty="0"/>
              <a:t>Architecture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Behavior Trees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Scripting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Trigger </a:t>
            </a:r>
            <a:r>
              <a:rPr lang="en-US" sz="2800" dirty="0"/>
              <a:t>Systems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Smart </a:t>
            </a:r>
            <a:r>
              <a:rPr lang="en-US" sz="2800" dirty="0" smtClean="0"/>
              <a:t>Terrain (if time)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Planning (week 7</a:t>
            </a:r>
            <a:r>
              <a:rPr lang="en-US" sz="2800" dirty="0" smtClean="0"/>
              <a:t>)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Goal-Based Architecture (skip)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Rule-Based Architecture (skip)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1AFF07-7A27-48A9-B4D2-BFDD8347A14E}" type="slidenum">
              <a:rPr lang="en-US"/>
              <a:pPr/>
              <a:t>50</a:t>
            </a:fld>
            <a:endParaRPr lang="en-US"/>
          </a:p>
        </p:txBody>
      </p:sp>
      <p:sp>
        <p:nvSpPr>
          <p:cNvPr id="1256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Example (BOTTOM)</a:t>
            </a:r>
          </a:p>
        </p:txBody>
      </p:sp>
      <p:sp>
        <p:nvSpPr>
          <p:cNvPr id="1256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4876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000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>
                <a:latin typeface="Courier New" pitchFamily="49" charset="0"/>
              </a:rPr>
              <a:t>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600" b="1">
                <a:latin typeface="Courier New" pitchFamily="49" charset="0"/>
              </a:rPr>
              <a:t>( STATE_Attack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PrepareWeapon();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Attack();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if( LowOnHealth() ) {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STATE_Flee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if( NoEnemy() )     {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STATE_Wander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OnExit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StoreWeapon();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600" b="1">
                <a:latin typeface="Courier New" pitchFamily="49" charset="0"/>
              </a:rPr>
              <a:t>( STATE_Flee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Flee();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if( NoEnemy()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STATE_Wander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1BF6CA-39DB-42E8-9135-DEC05215C8AE}" type="slidenum">
              <a:rPr lang="en-US"/>
              <a:pPr/>
              <a:t>51</a:t>
            </a:fld>
            <a:endParaRPr lang="en-US"/>
          </a:p>
        </p:txBody>
      </p:sp>
      <p:sp>
        <p:nvSpPr>
          <p:cNvPr id="925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Eight Primary C-Style Macros</a:t>
            </a:r>
          </a:p>
        </p:txBody>
      </p:sp>
      <p:sp>
        <p:nvSpPr>
          <p:cNvPr id="925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1816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1. </a:t>
            </a:r>
            <a:r>
              <a:rPr lang="en-US">
                <a:solidFill>
                  <a:schemeClr val="folHlink"/>
                </a:solidFill>
              </a:rPr>
              <a:t>BeginStateMachine	</a:t>
            </a:r>
            <a:r>
              <a:rPr lang="en-US">
                <a:solidFill>
                  <a:srgbClr val="339933"/>
                </a:solidFill>
              </a:rPr>
              <a:t>//Glue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2. </a:t>
            </a:r>
            <a:r>
              <a:rPr lang="en-US">
                <a:solidFill>
                  <a:schemeClr val="folHlink"/>
                </a:solidFill>
              </a:rPr>
              <a:t>EndStateMachine		</a:t>
            </a:r>
            <a:r>
              <a:rPr lang="en-US">
                <a:solidFill>
                  <a:srgbClr val="339933"/>
                </a:solidFill>
              </a:rPr>
              <a:t>//Glue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en-US" sz="2000">
              <a:solidFill>
                <a:srgbClr val="339933"/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3. </a:t>
            </a:r>
            <a:r>
              <a:rPr lang="en-US">
                <a:solidFill>
                  <a:schemeClr val="folHlink"/>
                </a:solidFill>
              </a:rPr>
              <a:t>DeclareState</a:t>
            </a:r>
            <a:r>
              <a:rPr lang="en-US"/>
              <a:t>(s)		</a:t>
            </a:r>
            <a:r>
              <a:rPr lang="en-US">
                <a:solidFill>
                  <a:srgbClr val="339933"/>
                </a:solidFill>
              </a:rPr>
              <a:t>//Identify state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4. </a:t>
            </a:r>
            <a:r>
              <a:rPr lang="en-US">
                <a:solidFill>
                  <a:schemeClr val="folHlink"/>
                </a:solidFill>
              </a:rPr>
              <a:t>DeclareSubstate</a:t>
            </a:r>
            <a:r>
              <a:rPr lang="en-US"/>
              <a:t>(s)	</a:t>
            </a:r>
            <a:r>
              <a:rPr lang="en-US">
                <a:solidFill>
                  <a:srgbClr val="339933"/>
                </a:solidFill>
              </a:rPr>
              <a:t>//Identify substate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en-US" sz="2000">
              <a:solidFill>
                <a:srgbClr val="339933"/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5. </a:t>
            </a:r>
            <a:r>
              <a:rPr lang="en-US">
                <a:solidFill>
                  <a:schemeClr val="folHlink"/>
                </a:solidFill>
              </a:rPr>
              <a:t>OnEnter			</a:t>
            </a:r>
            <a:r>
              <a:rPr lang="en-US">
                <a:solidFill>
                  <a:srgbClr val="339933"/>
                </a:solidFill>
              </a:rPr>
              <a:t>//Event (enter)</a:t>
            </a:r>
            <a:endParaRPr lang="en-US"/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6. </a:t>
            </a:r>
            <a:r>
              <a:rPr lang="en-US">
                <a:solidFill>
                  <a:schemeClr val="folHlink"/>
                </a:solidFill>
              </a:rPr>
              <a:t>OnExit				</a:t>
            </a:r>
            <a:r>
              <a:rPr lang="en-US">
                <a:solidFill>
                  <a:srgbClr val="339933"/>
                </a:solidFill>
              </a:rPr>
              <a:t>//Event (exit)</a:t>
            </a:r>
            <a:endParaRPr lang="en-US"/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7. </a:t>
            </a:r>
            <a:r>
              <a:rPr lang="en-US">
                <a:solidFill>
                  <a:schemeClr val="folHlink"/>
                </a:solidFill>
              </a:rPr>
              <a:t>OnUpdate			</a:t>
            </a:r>
            <a:r>
              <a:rPr lang="en-US">
                <a:solidFill>
                  <a:srgbClr val="339933"/>
                </a:solidFill>
              </a:rPr>
              <a:t>//Event (update)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8. </a:t>
            </a:r>
            <a:r>
              <a:rPr lang="en-US">
                <a:solidFill>
                  <a:schemeClr val="folHlink"/>
                </a:solidFill>
              </a:rPr>
              <a:t>OnMsg</a:t>
            </a:r>
            <a:r>
              <a:rPr lang="en-US"/>
              <a:t>(m)			</a:t>
            </a:r>
            <a:r>
              <a:rPr lang="en-US">
                <a:solidFill>
                  <a:srgbClr val="339933"/>
                </a:solidFill>
              </a:rPr>
              <a:t>//Event (message)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3B6B2D-06F4-475F-8E42-7133B747B3BC}" type="slidenum">
              <a:rPr lang="en-US"/>
              <a:pPr/>
              <a:t>52</a:t>
            </a:fld>
            <a:endParaRPr lang="en-US"/>
          </a:p>
        </p:txBody>
      </p:sp>
      <p:sp>
        <p:nvSpPr>
          <p:cNvPr id="139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Draw UML #1</a:t>
            </a:r>
          </a:p>
        </p:txBody>
      </p:sp>
      <p:sp>
        <p:nvSpPr>
          <p:cNvPr id="139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bool AgentFSM::States(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600" b="1">
                <a:latin typeface="Courier New" pitchFamily="49" charset="0"/>
              </a:rPr>
              <a:t>( STATE_Rotate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RotateInPlace();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if( SeeEnemy() )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ShootEnemy();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STATE_Flee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OnMsg</a:t>
            </a:r>
            <a:r>
              <a:rPr lang="en-US" sz="1600" b="1">
                <a:latin typeface="Courier New" pitchFamily="49" charset="0"/>
              </a:rPr>
              <a:t>( MSG_Attacked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STATE_Flee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600" b="1">
                <a:latin typeface="Courier New" pitchFamily="49" charset="0"/>
              </a:rPr>
              <a:t>( STATE_Flee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RunAwayFromEnemy();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if( NoEnemy() )	{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STATE_Rotate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}</a:t>
            </a:r>
          </a:p>
        </p:txBody>
      </p:sp>
      <p:pic>
        <p:nvPicPr>
          <p:cNvPr id="13926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1752600" cy="148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F768EB-C05A-4F49-A477-B218C1E9B9D2}" type="slidenum">
              <a:rPr lang="en-US"/>
              <a:pPr/>
              <a:t>53</a:t>
            </a:fld>
            <a:endParaRPr lang="en-US"/>
          </a:p>
        </p:txBody>
      </p:sp>
      <p:sp>
        <p:nvSpPr>
          <p:cNvPr id="139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Draw UML #1</a:t>
            </a:r>
          </a:p>
        </p:txBody>
      </p:sp>
      <p:sp>
        <p:nvSpPr>
          <p:cNvPr id="1399812" name="AutoShape 4"/>
          <p:cNvSpPr>
            <a:spLocks noChangeArrowheads="1"/>
          </p:cNvSpPr>
          <p:nvPr/>
        </p:nvSpPr>
        <p:spPr bwMode="auto">
          <a:xfrm>
            <a:off x="2590800" y="2209800"/>
            <a:ext cx="3886200" cy="1371600"/>
          </a:xfrm>
          <a:prstGeom prst="flowChartTerminator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9813" name="AutoShape 5"/>
          <p:cNvSpPr>
            <a:spLocks noChangeArrowheads="1"/>
          </p:cNvSpPr>
          <p:nvPr/>
        </p:nvSpPr>
        <p:spPr bwMode="auto">
          <a:xfrm>
            <a:off x="2590800" y="4648200"/>
            <a:ext cx="3886200" cy="1371600"/>
          </a:xfrm>
          <a:prstGeom prst="flowChartTerminator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9814" name="Text Box 6"/>
          <p:cNvSpPr txBox="1">
            <a:spLocks noChangeArrowheads="1"/>
          </p:cNvSpPr>
          <p:nvPr/>
        </p:nvSpPr>
        <p:spPr bwMode="auto">
          <a:xfrm>
            <a:off x="3124200" y="27432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/>
              <a:t>STATE_Rotate</a:t>
            </a:r>
          </a:p>
        </p:txBody>
      </p:sp>
      <p:sp>
        <p:nvSpPr>
          <p:cNvPr id="1399815" name="Text Box 7"/>
          <p:cNvSpPr txBox="1">
            <a:spLocks noChangeArrowheads="1"/>
          </p:cNvSpPr>
          <p:nvPr/>
        </p:nvSpPr>
        <p:spPr bwMode="auto">
          <a:xfrm>
            <a:off x="3657600" y="5226050"/>
            <a:ext cx="1779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/>
              <a:t>STATE_Flee</a:t>
            </a:r>
          </a:p>
        </p:txBody>
      </p:sp>
      <p:sp>
        <p:nvSpPr>
          <p:cNvPr id="1399816" name="Line 8"/>
          <p:cNvSpPr>
            <a:spLocks noChangeShapeType="1"/>
          </p:cNvSpPr>
          <p:nvPr/>
        </p:nvSpPr>
        <p:spPr bwMode="auto">
          <a:xfrm>
            <a:off x="3733800" y="3581400"/>
            <a:ext cx="0" cy="1066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99817" name="Line 9"/>
          <p:cNvSpPr>
            <a:spLocks noChangeShapeType="1"/>
          </p:cNvSpPr>
          <p:nvPr/>
        </p:nvSpPr>
        <p:spPr bwMode="auto">
          <a:xfrm flipV="1">
            <a:off x="5334000" y="3581400"/>
            <a:ext cx="0" cy="1066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99818" name="Text Box 10"/>
          <p:cNvSpPr txBox="1">
            <a:spLocks noChangeArrowheads="1"/>
          </p:cNvSpPr>
          <p:nvPr/>
        </p:nvSpPr>
        <p:spPr bwMode="auto">
          <a:xfrm>
            <a:off x="1828800" y="3733800"/>
            <a:ext cx="19319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/>
              <a:t>See Enemy</a:t>
            </a:r>
          </a:p>
          <a:p>
            <a:r>
              <a:rPr lang="en-US" sz="3600"/>
              <a:t>or</a:t>
            </a:r>
            <a:r>
              <a:rPr lang="en-US" sz="3600" baseline="0"/>
              <a:t> </a:t>
            </a:r>
            <a:r>
              <a:rPr lang="en-US" sz="3600"/>
              <a:t>Attacked</a:t>
            </a:r>
          </a:p>
        </p:txBody>
      </p:sp>
      <p:sp>
        <p:nvSpPr>
          <p:cNvPr id="1399819" name="Text Box 11"/>
          <p:cNvSpPr txBox="1">
            <a:spLocks noChangeArrowheads="1"/>
          </p:cNvSpPr>
          <p:nvPr/>
        </p:nvSpPr>
        <p:spPr bwMode="auto">
          <a:xfrm>
            <a:off x="5257800" y="4006850"/>
            <a:ext cx="1779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/>
              <a:t>No Enemy</a:t>
            </a:r>
          </a:p>
        </p:txBody>
      </p:sp>
      <p:sp>
        <p:nvSpPr>
          <p:cNvPr id="1399820" name="Line 12"/>
          <p:cNvSpPr>
            <a:spLocks noChangeShapeType="1"/>
          </p:cNvSpPr>
          <p:nvPr/>
        </p:nvSpPr>
        <p:spPr bwMode="auto">
          <a:xfrm>
            <a:off x="1676400" y="28194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pic>
        <p:nvPicPr>
          <p:cNvPr id="139982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1752600" cy="148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804D26-10FD-43BF-B7FC-6F09DAFF92A1}" type="slidenum">
              <a:rPr lang="en-US"/>
              <a:pPr/>
              <a:t>54</a:t>
            </a:fld>
            <a:endParaRPr lang="en-US"/>
          </a:p>
        </p:txBody>
      </p:sp>
      <p:sp>
        <p:nvSpPr>
          <p:cNvPr id="93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Macros are like Legos (1</a:t>
            </a:r>
            <a:r>
              <a:rPr lang="en-US" sz="4000" baseline="30000"/>
              <a:t>st</a:t>
            </a:r>
            <a:r>
              <a:rPr lang="en-US" sz="4000"/>
              <a:t> Design)</a:t>
            </a:r>
          </a:p>
        </p:txBody>
      </p:sp>
      <p:sp>
        <p:nvSpPr>
          <p:cNvPr id="933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839200" cy="50292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latin typeface="Courier New" pitchFamily="49" charset="0"/>
              </a:rPr>
              <a:t>bool Agent::States( StateMachineEvent event,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latin typeface="Courier New" pitchFamily="49" charset="0"/>
              </a:rPr>
              <a:t>              MSG_Object * msg, int 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latin typeface="Courier New" pitchFamily="49" charset="0"/>
              </a:rPr>
              <a:t>{   </a:t>
            </a:r>
            <a:r>
              <a:rPr lang="en-US" sz="1500" b="1">
                <a:solidFill>
                  <a:schemeClr val="folHlink"/>
                </a:solidFill>
                <a:latin typeface="Courier New" pitchFamily="49" charset="0"/>
              </a:rPr>
              <a:t>if( state &lt; 0 )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chemeClr val="folHlink"/>
                </a:solidFill>
                <a:latin typeface="Courier New" pitchFamily="49" charset="0"/>
              </a:rPr>
              <a:t>        if(0) {</a:t>
            </a:r>
            <a:endParaRPr lang="en-US" sz="15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latin typeface="Courier New" pitchFamily="49" charset="0"/>
              </a:rPr>
              <a:t>            </a:t>
            </a:r>
            <a:r>
              <a:rPr lang="en-US" sz="1500" b="1">
                <a:solidFill>
                  <a:srgbClr val="FF03FF"/>
                </a:solidFill>
                <a:latin typeface="Courier New" pitchFamily="49" charset="0"/>
              </a:rPr>
              <a:t>return( true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rgbClr val="FF03FF"/>
                </a:solidFill>
                <a:latin typeface="Courier New" pitchFamily="49" charset="0"/>
              </a:rPr>
              <a:t>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rgbClr val="FF03FF"/>
                </a:solidFill>
                <a:latin typeface="Courier New" pitchFamily="49" charset="0"/>
              </a:rPr>
              <a:t>    } else if( </a:t>
            </a:r>
            <a:r>
              <a:rPr lang="en-US" sz="1500" b="1">
                <a:latin typeface="Courier New" pitchFamily="49" charset="0"/>
              </a:rPr>
              <a:t>STATE_Name</a:t>
            </a:r>
            <a:r>
              <a:rPr lang="en-US" sz="1500" b="1">
                <a:solidFill>
                  <a:srgbClr val="FF03FF"/>
                </a:solidFill>
                <a:latin typeface="Courier New" pitchFamily="49" charset="0"/>
              </a:rPr>
              <a:t> == state ) {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rgbClr val="FF03FF"/>
                </a:solidFill>
                <a:latin typeface="Courier New" pitchFamily="49" charset="0"/>
              </a:rPr>
              <a:t>        if(0) {</a:t>
            </a:r>
            <a:endParaRPr lang="en-US" sz="15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latin typeface="Courier New" pitchFamily="49" charset="0"/>
              </a:rPr>
              <a:t>            </a:t>
            </a:r>
            <a:r>
              <a:rPr lang="en-US" sz="1500" b="1">
                <a:solidFill>
                  <a:srgbClr val="339933"/>
                </a:solidFill>
                <a:latin typeface="Courier New" pitchFamily="49" charset="0"/>
              </a:rPr>
              <a:t>return( true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rgbClr val="339933"/>
                </a:solidFill>
                <a:latin typeface="Courier New" pitchFamily="49" charset="0"/>
              </a:rPr>
              <a:t>        } else if( EVENT_Enter == event ) {</a:t>
            </a:r>
            <a:endParaRPr lang="en-US" sz="15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latin typeface="Courier New" pitchFamily="49" charset="0"/>
              </a:rPr>
              <a:t>            //C++ code 1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latin typeface="Courier New" pitchFamily="49" charset="0"/>
              </a:rPr>
              <a:t>            </a:t>
            </a:r>
            <a:r>
              <a:rPr lang="en-US" sz="1500" b="1">
                <a:solidFill>
                  <a:srgbClr val="CC9900"/>
                </a:solidFill>
                <a:latin typeface="Courier New" pitchFamily="49" charset="0"/>
              </a:rPr>
              <a:t>return( true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rgbClr val="CC9900"/>
                </a:solidFill>
                <a:latin typeface="Courier New" pitchFamily="49" charset="0"/>
              </a:rPr>
              <a:t>        } else if( EVENT_Message==event &amp;&amp; </a:t>
            </a:r>
            <a:r>
              <a:rPr lang="en-US" sz="1500" b="1">
                <a:latin typeface="Courier New" pitchFamily="49" charset="0"/>
              </a:rPr>
              <a:t>MSG_Name</a:t>
            </a:r>
            <a:r>
              <a:rPr lang="en-US" sz="1500" b="1">
                <a:solidFill>
                  <a:srgbClr val="CC9900"/>
                </a:solidFill>
                <a:latin typeface="Courier New" pitchFamily="49" charset="0"/>
              </a:rPr>
              <a:t>==msg-&gt;GetMsgName() ) {</a:t>
            </a:r>
            <a:endParaRPr lang="en-US" sz="15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latin typeface="Courier New" pitchFamily="49" charset="0"/>
              </a:rPr>
              <a:t>            //C++ code 2</a:t>
            </a:r>
            <a:endParaRPr lang="en-US" sz="1500" b="1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latin typeface="Courier New" pitchFamily="49" charset="0"/>
              </a:rPr>
              <a:t>            </a:t>
            </a:r>
            <a:r>
              <a:rPr lang="en-US" sz="1500" b="1">
                <a:solidFill>
                  <a:srgbClr val="006699"/>
                </a:solidFill>
                <a:latin typeface="Courier New" pitchFamily="49" charset="0"/>
              </a:rPr>
              <a:t>return( true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rgbClr val="006699"/>
                </a:solidFill>
                <a:latin typeface="Courier New" pitchFamily="49" charset="0"/>
              </a:rPr>
              <a:t>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rgbClr val="006699"/>
                </a:solidFill>
                <a:latin typeface="Courier New" pitchFamily="49" charset="0"/>
              </a:rPr>
              <a:t>    } else {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rgbClr val="006699"/>
                </a:solidFill>
                <a:latin typeface="Courier New" pitchFamily="49" charset="0"/>
              </a:rPr>
              <a:t>        assert( 0 &amp;&amp; "Invalid State"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rgbClr val="006699"/>
                </a:solidFill>
                <a:latin typeface="Courier New" pitchFamily="49" charset="0"/>
              </a:rPr>
              <a:t>        return( false );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rgbClr val="006699"/>
                </a:solidFill>
                <a:latin typeface="Courier New" pitchFamily="49" charset="0"/>
              </a:rPr>
              <a:t>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solidFill>
                  <a:srgbClr val="006699"/>
                </a:solidFill>
                <a:latin typeface="Courier New" pitchFamily="49" charset="0"/>
              </a:rPr>
              <a:t>    return( false );</a:t>
            </a:r>
            <a:endParaRPr lang="en-US" sz="15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500" b="1">
                <a:latin typeface="Courier New" pitchFamily="49" charset="0"/>
              </a:rPr>
              <a:t>}</a:t>
            </a:r>
            <a:endParaRPr lang="en-US" sz="1500" b="1"/>
          </a:p>
        </p:txBody>
      </p:sp>
      <p:sp>
        <p:nvSpPr>
          <p:cNvPr id="933892" name="Rectangle 4"/>
          <p:cNvSpPr>
            <a:spLocks noChangeArrowheads="1"/>
          </p:cNvSpPr>
          <p:nvPr/>
        </p:nvSpPr>
        <p:spPr bwMode="auto">
          <a:xfrm>
            <a:off x="5486400" y="1676400"/>
            <a:ext cx="3505200" cy="213360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600" b="1" baseline="0">
                <a:solidFill>
                  <a:schemeClr val="folHlink"/>
                </a:solidFill>
                <a:latin typeface="Courier New" pitchFamily="49" charset="0"/>
              </a:rPr>
              <a:t>BeginStateMachine</a:t>
            </a:r>
            <a:endParaRPr lang="en-US" sz="16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600" b="1" baseline="0">
                <a:latin typeface="Courier New" pitchFamily="49" charset="0"/>
              </a:rPr>
              <a:t>   </a:t>
            </a:r>
            <a:r>
              <a:rPr lang="en-US" sz="1600" b="1" baseline="0">
                <a:solidFill>
                  <a:srgbClr val="FF03FF"/>
                </a:solidFill>
                <a:latin typeface="Courier New" pitchFamily="49" charset="0"/>
              </a:rPr>
              <a:t>DeclareState(</a:t>
            </a:r>
            <a:r>
              <a:rPr lang="en-US" sz="1600" b="1" baseline="0">
                <a:latin typeface="Courier New" pitchFamily="49" charset="0"/>
              </a:rPr>
              <a:t>STATE_Name</a:t>
            </a:r>
            <a:r>
              <a:rPr lang="en-US" sz="1600" b="1" baseline="0">
                <a:solidFill>
                  <a:srgbClr val="FF03FF"/>
                </a:solidFill>
                <a:latin typeface="Courier New" pitchFamily="49" charset="0"/>
              </a:rPr>
              <a:t>)</a:t>
            </a:r>
            <a:endParaRPr lang="en-US" sz="16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600" b="1" baseline="0">
                <a:latin typeface="Courier New" pitchFamily="49" charset="0"/>
              </a:rPr>
              <a:t>      </a:t>
            </a:r>
            <a:r>
              <a:rPr lang="en-US" sz="1600" b="1" baseline="0">
                <a:solidFill>
                  <a:srgbClr val="339933"/>
                </a:solidFill>
                <a:latin typeface="Courier New" pitchFamily="49" charset="0"/>
              </a:rPr>
              <a:t>OnEnter</a:t>
            </a:r>
            <a:endParaRPr lang="en-US" sz="16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600" b="1" baseline="0">
                <a:latin typeface="Courier New" pitchFamily="49" charset="0"/>
              </a:rPr>
              <a:t>         //C++ code 1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600" b="1" baseline="0">
                <a:latin typeface="Courier New" pitchFamily="49" charset="0"/>
              </a:rPr>
              <a:t>      </a:t>
            </a:r>
            <a:r>
              <a:rPr lang="en-US" sz="1600" b="1" baseline="0">
                <a:solidFill>
                  <a:srgbClr val="CC9900"/>
                </a:solidFill>
                <a:latin typeface="Courier New" pitchFamily="49" charset="0"/>
              </a:rPr>
              <a:t>OnMsg(</a:t>
            </a:r>
            <a:r>
              <a:rPr lang="en-US" sz="1600" b="1" baseline="0">
                <a:latin typeface="Courier New" pitchFamily="49" charset="0"/>
              </a:rPr>
              <a:t>MSG_Name</a:t>
            </a:r>
            <a:r>
              <a:rPr lang="en-US" sz="1600" b="1" baseline="0">
                <a:solidFill>
                  <a:srgbClr val="CC9900"/>
                </a:solidFill>
                <a:latin typeface="Courier New" pitchFamily="49" charset="0"/>
              </a:rPr>
              <a:t>)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600" b="1" baseline="0">
                <a:latin typeface="Courier New" pitchFamily="49" charset="0"/>
              </a:rPr>
              <a:t>         //C++ code 2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600" b="1" baseline="0">
                <a:solidFill>
                  <a:srgbClr val="006699"/>
                </a:solidFill>
                <a:latin typeface="Courier New" pitchFamily="49" charset="0"/>
              </a:rPr>
              <a:t>EndStateMachine</a:t>
            </a:r>
            <a:endParaRPr lang="en-US" sz="14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sz="3200" b="1" baseline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431D2E1-6D94-4B50-80A0-B15466B9B78A}" type="slidenum">
              <a:rPr lang="en-US"/>
              <a:pPr/>
              <a:t>55</a:t>
            </a:fld>
            <a:endParaRPr lang="en-US"/>
          </a:p>
        </p:txBody>
      </p:sp>
      <p:sp>
        <p:nvSpPr>
          <p:cNvPr id="138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Macros are like Legos (Current)</a:t>
            </a:r>
          </a:p>
        </p:txBody>
      </p:sp>
      <p:sp>
        <p:nvSpPr>
          <p:cNvPr id="138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0292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latin typeface="Courier New" pitchFamily="49" charset="0"/>
              </a:rPr>
              <a:t>bool Agent::States( StateMachineEvent event, MSG_Object * msg,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latin typeface="Courier New" pitchFamily="49" charset="0"/>
              </a:rPr>
              <a:t>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latin typeface="Courier New" pitchFamily="49" charset="0"/>
              </a:rPr>
              <a:t>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StateName laststatedeclared;</a:t>
            </a: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char eventbuffer[5];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if( state &lt; 0 ) { 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const char statename[MAX_STATE_NAME_SIZE] = "STATE_Global"; 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const char substatename[MAX_STATE_NAME_SIZE] = ""; 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if( EVENT_Message == event &amp;&amp; msg &amp;&amp; MSG_CHANGE_STATE_DELAYED == msg-&gt;GetName() ) { 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ChangeState( static_cast&lt;unsigned int&gt;( msg-&gt;GetIntData() ) ); 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return( true );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}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if( EVENT_Message == event &amp;&amp; msg &amp;&amp; MSG_CHANGE_SUBSTATE_DELAYED == msg-&gt;GetName() ) { 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ChangeSubstate( static_cast&lt;unsigned int&gt;( msg-&gt;GetIntData() ) );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return( true );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}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do { </a:t>
            </a:r>
            <a:endParaRPr lang="en-US" sz="5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chemeClr val="folHlink"/>
                </a:solidFill>
                <a:latin typeface="Courier New" pitchFamily="49" charset="0"/>
              </a:rPr>
              <a:t>if(0) {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return( true );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}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} while( false );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g_debuglog.LogStateMachineEvent( m_owner-&gt;GetID(), m_owner-&gt;GetName(), msg, statename, substatename, itoa(event, eventbuffer, 10), false );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return( false );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}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laststatedeclared = </a:t>
            </a:r>
            <a:r>
              <a:rPr lang="en-US" sz="500" b="1">
                <a:latin typeface="Courier New" pitchFamily="49" charset="0"/>
              </a:rPr>
              <a:t>STATE_Name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; int DUPLICATE_DeclareState_ ## </a:t>
            </a:r>
            <a:r>
              <a:rPr lang="en-US" sz="500" b="1">
                <a:latin typeface="Courier New" pitchFamily="49" charset="0"/>
              </a:rPr>
              <a:t>STATE_Name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 = 0;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if(</a:t>
            </a:r>
            <a:r>
              <a:rPr lang="en-US" sz="500" b="1">
                <a:latin typeface="Courier New" pitchFamily="49" charset="0"/>
              </a:rPr>
              <a:t>STATE_Name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 == state &amp;&amp; substate &lt; 0 ) {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int statevariableindexinternal = 0;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int substatevariableindexinternal = 0;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const char statename[MAX_STATE_NAME_SIZE] = #</a:t>
            </a:r>
            <a:r>
              <a:rPr lang="en-US" sz="500" b="1">
                <a:latin typeface="Courier New" pitchFamily="49" charset="0"/>
              </a:rPr>
              <a:t>STATE_Name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;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const char substatename[MAX_STATE_NAME_SIZE] = "";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int verifystatecontext = 0;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if( EVENT_Enter == event ) {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SetCurrentStateName( #</a:t>
            </a:r>
            <a:r>
              <a:rPr lang="en-US" sz="500" b="1">
                <a:latin typeface="Courier New" pitchFamily="49" charset="0"/>
              </a:rPr>
              <a:t>STATE_Name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 );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}</a:t>
            </a: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do { 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FF03FF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rgbClr val="FF03FF"/>
                </a:solidFill>
                <a:latin typeface="Courier New" pitchFamily="49" charset="0"/>
              </a:rPr>
              <a:t>if(0) {</a:t>
            </a:r>
            <a:endParaRPr lang="en-US" sz="5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        </a:t>
            </a:r>
            <a:r>
              <a:rPr lang="en-US" sz="500" b="1" noProof="1">
                <a:solidFill>
                  <a:srgbClr val="339933"/>
                </a:solidFill>
                <a:latin typeface="Courier New" pitchFamily="49" charset="0"/>
              </a:rPr>
              <a:t>return( true );</a:t>
            </a:r>
            <a:endParaRPr lang="en-US" sz="5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rgbClr val="339933"/>
                </a:solidFill>
                <a:latin typeface="Courier New" pitchFamily="49" charset="0"/>
              </a:rPr>
              <a:t>}</a:t>
            </a:r>
            <a:endParaRPr lang="en-US" sz="5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339933"/>
                </a:solidFill>
                <a:latin typeface="Courier New" pitchFamily="49" charset="0"/>
              </a:rPr>
              <a:t>} while( false );</a:t>
            </a:r>
            <a:endParaRPr lang="en-US" sz="5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339933"/>
                </a:solidFill>
                <a:latin typeface="Courier New" pitchFamily="49" charset="0"/>
              </a:rPr>
              <a:t>do { </a:t>
            </a:r>
            <a:endParaRPr lang="en-US" sz="5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rgbClr val="339933"/>
                </a:solidFill>
                <a:latin typeface="Courier New" pitchFamily="49" charset="0"/>
              </a:rPr>
              <a:t>if( EVENT_Probe == event ) { </a:t>
            </a:r>
            <a:endParaRPr lang="en-US" sz="5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        RegisterOnEnter</a:t>
            </a:r>
            <a:r>
              <a:rPr lang="en-US" sz="500" b="1" noProof="1">
                <a:solidFill>
                  <a:srgbClr val="339933"/>
                </a:solidFill>
                <a:latin typeface="Courier New" pitchFamily="49" charset="0"/>
              </a:rPr>
              <a:t>( state, substate );</a:t>
            </a:r>
            <a:endParaRPr lang="en-US" sz="5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        </a:t>
            </a:r>
            <a:r>
              <a:rPr lang="en-US" sz="500" b="1" noProof="1">
                <a:solidFill>
                  <a:srgbClr val="339933"/>
                </a:solidFill>
                <a:latin typeface="Courier New" pitchFamily="49" charset="0"/>
              </a:rPr>
              <a:t>continue; </a:t>
            </a:r>
            <a:endParaRPr lang="en-US" sz="5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rgbClr val="339933"/>
                </a:solidFill>
                <a:latin typeface="Courier New" pitchFamily="49" charset="0"/>
              </a:rPr>
              <a:t>} </a:t>
            </a:r>
            <a:endParaRPr lang="en-US" sz="5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rgbClr val="339933"/>
                </a:solidFill>
                <a:latin typeface="Courier New" pitchFamily="49" charset="0"/>
              </a:rPr>
              <a:t>if(</a:t>
            </a: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</a:t>
            </a:r>
            <a:r>
              <a:rPr lang="en-US" sz="500" b="1" noProof="1">
                <a:solidFill>
                  <a:srgbClr val="339933"/>
                </a:solidFill>
                <a:latin typeface="Courier New" pitchFamily="49" charset="0"/>
              </a:rPr>
              <a:t>EVENT_Enter == event ) {</a:t>
            </a:r>
            <a:endParaRPr lang="en-US" sz="5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        </a:t>
            </a:r>
            <a:r>
              <a:rPr lang="en-US" sz="500" b="1" noProof="1">
                <a:solidFill>
                  <a:srgbClr val="339933"/>
                </a:solidFill>
                <a:latin typeface="Courier New" pitchFamily="49" charset="0"/>
              </a:rPr>
              <a:t>g_debuglog.LogStateMachineEvent( m_owner-&gt;GetID(), m_owner-&gt;GetName(), msg, statename, substatename, #EVENT_Enter, true );</a:t>
            </a: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   </a:t>
            </a:r>
            <a:endParaRPr lang="en-US" sz="5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latin typeface="Courier New" pitchFamily="49" charset="0"/>
              </a:rPr>
              <a:t>                //C++ code 1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5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C49F00"/>
                </a:solidFill>
                <a:latin typeface="Courier New" pitchFamily="49" charset="0"/>
              </a:rPr>
              <a:t>                </a:t>
            </a:r>
            <a:r>
              <a:rPr lang="en-US" sz="500" b="1" noProof="1">
                <a:solidFill>
                  <a:srgbClr val="C49F00"/>
                </a:solidFill>
                <a:latin typeface="Courier New" pitchFamily="49" charset="0"/>
              </a:rPr>
              <a:t>return( true );</a:t>
            </a:r>
            <a:endParaRPr lang="en-US" sz="500" b="1">
              <a:solidFill>
                <a:srgbClr val="C49F00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C49F00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rgbClr val="C49F00"/>
                </a:solidFill>
                <a:latin typeface="Courier New" pitchFamily="49" charset="0"/>
              </a:rPr>
              <a:t>}</a:t>
            </a:r>
            <a:endParaRPr lang="en-US" sz="500" b="1">
              <a:solidFill>
                <a:srgbClr val="C49F00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C49F00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C49F00"/>
                </a:solidFill>
                <a:latin typeface="Courier New" pitchFamily="49" charset="0"/>
              </a:rPr>
              <a:t>} while( false ); </a:t>
            </a:r>
            <a:endParaRPr lang="en-US" sz="500" b="1">
              <a:solidFill>
                <a:srgbClr val="C49F00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C49F00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rgbClr val="C49F00"/>
                </a:solidFill>
                <a:latin typeface="Courier New" pitchFamily="49" charset="0"/>
              </a:rPr>
              <a:t>do { </a:t>
            </a:r>
            <a:endParaRPr lang="en-US" sz="500" b="1">
              <a:solidFill>
                <a:srgbClr val="C49F00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C49F00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rgbClr val="C49F00"/>
                </a:solidFill>
                <a:latin typeface="Courier New" pitchFamily="49" charset="0"/>
              </a:rPr>
              <a:t>if( EVENT_Message == event &amp;&amp; msg &amp;&amp; </a:t>
            </a:r>
            <a:r>
              <a:rPr lang="en-US" sz="500" b="1">
                <a:latin typeface="Courier New" pitchFamily="49" charset="0"/>
              </a:rPr>
              <a:t>MSG_Name</a:t>
            </a:r>
            <a:r>
              <a:rPr lang="en-US" sz="500" b="1" noProof="1">
                <a:solidFill>
                  <a:srgbClr val="C49F00"/>
                </a:solidFill>
                <a:latin typeface="Courier New" pitchFamily="49" charset="0"/>
              </a:rPr>
              <a:t> == msg-&gt;GetName() ) {</a:t>
            </a:r>
            <a:endParaRPr lang="en-US" sz="500" b="1">
              <a:solidFill>
                <a:srgbClr val="C49F00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C49F00"/>
                </a:solidFill>
                <a:latin typeface="Courier New" pitchFamily="49" charset="0"/>
              </a:rPr>
              <a:t>                </a:t>
            </a:r>
            <a:r>
              <a:rPr lang="en-US" sz="500" b="1" noProof="1">
                <a:solidFill>
                  <a:srgbClr val="C49F00"/>
                </a:solidFill>
                <a:latin typeface="Courier New" pitchFamily="49" charset="0"/>
              </a:rPr>
              <a:t>VerifyMessageEnum( msgname ); </a:t>
            </a:r>
            <a:endParaRPr lang="en-US" sz="500" b="1">
              <a:solidFill>
                <a:srgbClr val="C49F00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rgbClr val="C49F00"/>
                </a:solidFill>
                <a:latin typeface="Courier New" pitchFamily="49" charset="0"/>
              </a:rPr>
              <a:t>                </a:t>
            </a:r>
            <a:r>
              <a:rPr lang="en-US" sz="500" b="1" noProof="1">
                <a:solidFill>
                  <a:srgbClr val="C49F00"/>
                </a:solidFill>
                <a:latin typeface="Courier New" pitchFamily="49" charset="0"/>
              </a:rPr>
              <a:t>g_debuglog.LogStateMachineEvent( m_owner-&gt;GetID(), m_owner-&gt;GetName(), msg, statename, substatename, #</a:t>
            </a:r>
            <a:r>
              <a:rPr lang="en-US" sz="500" b="1">
                <a:latin typeface="Courier New" pitchFamily="49" charset="0"/>
              </a:rPr>
              <a:t>MSG_Name</a:t>
            </a:r>
            <a:r>
              <a:rPr lang="en-US" sz="500" b="1" noProof="1">
                <a:solidFill>
                  <a:srgbClr val="C49F00"/>
                </a:solidFill>
                <a:latin typeface="Courier New" pitchFamily="49" charset="0"/>
              </a:rPr>
              <a:t>, true );</a:t>
            </a:r>
            <a:endParaRPr lang="en-US" sz="500" b="1">
              <a:solidFill>
                <a:srgbClr val="C49F00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latin typeface="Courier New" pitchFamily="49" charset="0"/>
              </a:rPr>
              <a:t>                //C++ code 2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latin typeface="Courier New" pitchFamily="49" charset="0"/>
              </a:rPr>
              <a:t>                </a:t>
            </a:r>
            <a:r>
              <a:rPr lang="en-US" sz="500" b="1" noProof="1">
                <a:solidFill>
                  <a:schemeClr val="tx2"/>
                </a:solidFill>
                <a:latin typeface="Courier New" pitchFamily="49" charset="0"/>
              </a:rPr>
              <a:t>return( true ); </a:t>
            </a:r>
            <a:endParaRPr lang="en-US" sz="500" b="1">
              <a:solidFill>
                <a:schemeClr val="tx2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tx2"/>
                </a:solidFill>
                <a:latin typeface="Courier New" pitchFamily="49" charset="0"/>
              </a:rPr>
              <a:t>            </a:t>
            </a:r>
            <a:r>
              <a:rPr lang="en-US" sz="500" b="1" noProof="1">
                <a:solidFill>
                  <a:schemeClr val="tx2"/>
                </a:solidFill>
                <a:latin typeface="Courier New" pitchFamily="49" charset="0"/>
              </a:rPr>
              <a:t>}</a:t>
            </a:r>
            <a:endParaRPr lang="en-US" sz="500" b="1">
              <a:solidFill>
                <a:schemeClr val="tx2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tx2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chemeClr val="tx2"/>
                </a:solidFill>
                <a:latin typeface="Courier New" pitchFamily="49" charset="0"/>
              </a:rPr>
              <a:t>} while( false ); </a:t>
            </a:r>
            <a:endParaRPr lang="en-US" sz="500" b="1">
              <a:solidFill>
                <a:schemeClr val="tx2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tx2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chemeClr val="tx2"/>
                </a:solidFill>
                <a:latin typeface="Courier New" pitchFamily="49" charset="0"/>
              </a:rPr>
              <a:t>g_debuglog.LogStateMachineEvent( m_owner-&gt;GetID(), m_owner-&gt;GetName(), msg, statename, substatename, itoa(event, eventbuffer, 10), false );</a:t>
            </a:r>
            <a:endParaRPr lang="en-US" sz="500" b="1">
              <a:solidFill>
                <a:schemeClr val="tx2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tx2"/>
                </a:solidFill>
                <a:latin typeface="Courier New" pitchFamily="49" charset="0"/>
              </a:rPr>
              <a:t>        </a:t>
            </a:r>
            <a:r>
              <a:rPr lang="en-US" sz="500" b="1" noProof="1">
                <a:solidFill>
                  <a:schemeClr val="tx2"/>
                </a:solidFill>
                <a:latin typeface="Courier New" pitchFamily="49" charset="0"/>
              </a:rPr>
              <a:t>return( false );</a:t>
            </a:r>
            <a:endParaRPr lang="en-US" sz="500" b="1">
              <a:solidFill>
                <a:schemeClr val="tx2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tx2"/>
                </a:solidFill>
                <a:latin typeface="Courier New" pitchFamily="49" charset="0"/>
              </a:rPr>
              <a:t>    </a:t>
            </a:r>
            <a:r>
              <a:rPr lang="en-US" sz="500" b="1" noProof="1">
                <a:solidFill>
                  <a:schemeClr val="tx2"/>
                </a:solidFill>
                <a:latin typeface="Courier New" pitchFamily="49" charset="0"/>
              </a:rPr>
              <a:t>}</a:t>
            </a:r>
            <a:endParaRPr lang="en-US" sz="500" b="1">
              <a:solidFill>
                <a:schemeClr val="tx2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tx2"/>
                </a:solidFill>
                <a:latin typeface="Courier New" pitchFamily="49" charset="0"/>
              </a:rPr>
              <a:t>    </a:t>
            </a:r>
            <a:r>
              <a:rPr lang="en-US" sz="500" b="1" noProof="1">
                <a:solidFill>
                  <a:schemeClr val="tx2"/>
                </a:solidFill>
                <a:latin typeface="Courier New" pitchFamily="49" charset="0"/>
              </a:rPr>
              <a:t>ASSERTMSG( 0, "Invalid State" ); </a:t>
            </a:r>
            <a:endParaRPr lang="en-US" sz="500" b="1">
              <a:solidFill>
                <a:schemeClr val="tx2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500" b="1">
                <a:solidFill>
                  <a:schemeClr val="tx2"/>
                </a:solidFill>
                <a:latin typeface="Courier New" pitchFamily="49" charset="0"/>
              </a:rPr>
              <a:t>    </a:t>
            </a:r>
            <a:r>
              <a:rPr lang="en-US" sz="500" b="1" noProof="1">
                <a:solidFill>
                  <a:schemeClr val="tx2"/>
                </a:solidFill>
                <a:latin typeface="Courier New" pitchFamily="49" charset="0"/>
              </a:rPr>
              <a:t>return( false );</a:t>
            </a:r>
            <a:endParaRPr lang="en-US" sz="500" b="1">
              <a:solidFill>
                <a:schemeClr val="tx2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800" b="1">
                <a:latin typeface="Courier New" pitchFamily="49" charset="0"/>
              </a:rPr>
              <a:t>}</a:t>
            </a:r>
          </a:p>
        </p:txBody>
      </p:sp>
      <p:sp>
        <p:nvSpPr>
          <p:cNvPr id="1382404" name="Rectangle 4"/>
          <p:cNvSpPr>
            <a:spLocks noChangeArrowheads="1"/>
          </p:cNvSpPr>
          <p:nvPr/>
        </p:nvSpPr>
        <p:spPr bwMode="auto">
          <a:xfrm>
            <a:off x="5791200" y="1676400"/>
            <a:ext cx="32004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solidFill>
                  <a:schemeClr val="folHlink"/>
                </a:solidFill>
                <a:latin typeface="Courier New" pitchFamily="49" charset="0"/>
              </a:rPr>
              <a:t>BeginStateMachine</a:t>
            </a:r>
            <a:endParaRPr lang="en-US" sz="14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</a:t>
            </a:r>
            <a:r>
              <a:rPr lang="en-US" sz="1400" b="1" baseline="0">
                <a:solidFill>
                  <a:srgbClr val="FF03FF"/>
                </a:solidFill>
                <a:latin typeface="Courier New" pitchFamily="49" charset="0"/>
              </a:rPr>
              <a:t>DeclareState(</a:t>
            </a:r>
            <a:r>
              <a:rPr lang="en-US" sz="1400" b="1" baseline="0">
                <a:latin typeface="Courier New" pitchFamily="49" charset="0"/>
              </a:rPr>
              <a:t>STATE_Name</a:t>
            </a:r>
            <a:r>
              <a:rPr lang="en-US" sz="1400" b="1" baseline="0">
                <a:solidFill>
                  <a:srgbClr val="FF03FF"/>
                </a:solidFill>
                <a:latin typeface="Courier New" pitchFamily="49" charset="0"/>
              </a:rPr>
              <a:t>)</a:t>
            </a:r>
            <a:endParaRPr lang="en-US" sz="14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</a:t>
            </a:r>
            <a:r>
              <a:rPr lang="en-US" sz="1400" b="1" baseline="0">
                <a:solidFill>
                  <a:srgbClr val="339933"/>
                </a:solidFill>
                <a:latin typeface="Courier New" pitchFamily="49" charset="0"/>
              </a:rPr>
              <a:t>OnEnter</a:t>
            </a:r>
            <a:endParaRPr lang="en-US" sz="14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   //C++ code 1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</a:t>
            </a:r>
            <a:r>
              <a:rPr lang="en-US" sz="1400" b="1" baseline="0">
                <a:solidFill>
                  <a:srgbClr val="CC9900"/>
                </a:solidFill>
                <a:latin typeface="Courier New" pitchFamily="49" charset="0"/>
              </a:rPr>
              <a:t>OnMsg(</a:t>
            </a:r>
            <a:r>
              <a:rPr lang="en-US" sz="1400" b="1" baseline="0">
                <a:latin typeface="Courier New" pitchFamily="49" charset="0"/>
              </a:rPr>
              <a:t>MSG_Name</a:t>
            </a:r>
            <a:r>
              <a:rPr lang="en-US" sz="1400" b="1" baseline="0">
                <a:solidFill>
                  <a:srgbClr val="CC9900"/>
                </a:solidFill>
                <a:latin typeface="Courier New" pitchFamily="49" charset="0"/>
              </a:rPr>
              <a:t>)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   //C++ code 2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solidFill>
                  <a:srgbClr val="006699"/>
                </a:solidFill>
                <a:latin typeface="Courier New" pitchFamily="49" charset="0"/>
              </a:rPr>
              <a:t>EndStateMachine</a:t>
            </a:r>
            <a:endParaRPr lang="en-US" sz="12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sz="2800" b="1" baseline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75FD8F-111F-4FF8-80F7-3E3A6207063E}" type="slidenum">
              <a:rPr lang="en-US"/>
              <a:pPr/>
              <a:t>56</a:t>
            </a:fld>
            <a:endParaRPr lang="en-US"/>
          </a:p>
        </p:txBody>
      </p:sp>
      <p:sp>
        <p:nvSpPr>
          <p:cNvPr id="138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Macros are like Legos (Current)</a:t>
            </a:r>
          </a:p>
        </p:txBody>
      </p:sp>
      <p:sp>
        <p:nvSpPr>
          <p:cNvPr id="138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029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000" b="1">
                <a:latin typeface="Courier New" pitchFamily="49" charset="0"/>
              </a:rPr>
              <a:t>bool Agent::States( StateMachineEvent event, MSG_Object * msg, int state, int substate )</a:t>
            </a:r>
          </a:p>
          <a:p>
            <a:pPr>
              <a:buFont typeface="Wingdings" pitchFamily="2" charset="2"/>
              <a:buNone/>
            </a:pPr>
            <a:r>
              <a:rPr lang="en-US" sz="1000" b="1">
                <a:latin typeface="Courier New" pitchFamily="49" charset="0"/>
              </a:rPr>
              <a:t>{</a:t>
            </a:r>
          </a:p>
          <a:p>
            <a:pPr>
              <a:buFont typeface="Wingdings" pitchFamily="2" charset="2"/>
              <a:buNone/>
            </a:pPr>
            <a:r>
              <a:rPr lang="en-US" sz="1000" b="1">
                <a:latin typeface="Courier New" pitchFamily="49" charset="0"/>
              </a:rPr>
              <a:t>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StateName laststatedeclared;</a:t>
            </a: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char eventbuffer[5];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if( state &lt; 0 ) { 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const char statename[MAX_STATE_NAME_SIZE] = "STATE_Global"; 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const char substatename[MAX_STATE_NAME_SIZE] = ""; 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if( EVENT_Message == event &amp;&amp; msg &amp;&amp; MSG_CHANGE_STATE_DELAYED == msg-&gt;GetName() ) { 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ChangeState( static_cast&lt;unsigned int&gt;( msg-&gt;GetIntData() ) ); 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return( true );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}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if( EVENT_Message == event &amp;&amp; msg &amp;&amp; MSG_CHANGE_SUBSTATE_DELAYED == msg-&gt;GetName() ) { 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ChangeSubstate( static_cast&lt;unsigned int&gt;( msg-&gt;GetIntData() ) );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return( true );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}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do { 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if(0) {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400" b="1">
                <a:solidFill>
                  <a:srgbClr val="FF03FF"/>
                </a:solidFill>
                <a:latin typeface="Courier New" pitchFamily="49" charset="0"/>
              </a:rPr>
              <a:t>               </a:t>
            </a:r>
            <a:endParaRPr lang="en-US" sz="1400" b="1">
              <a:latin typeface="Courier New" pitchFamily="49" charset="0"/>
            </a:endParaRPr>
          </a:p>
        </p:txBody>
      </p:sp>
      <p:sp>
        <p:nvSpPr>
          <p:cNvPr id="1386500" name="Rectangle 4"/>
          <p:cNvSpPr>
            <a:spLocks noChangeArrowheads="1"/>
          </p:cNvSpPr>
          <p:nvPr/>
        </p:nvSpPr>
        <p:spPr bwMode="auto">
          <a:xfrm>
            <a:off x="5638800" y="4267200"/>
            <a:ext cx="32004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solidFill>
                  <a:schemeClr val="folHlink"/>
                </a:solidFill>
                <a:latin typeface="Courier New" pitchFamily="49" charset="0"/>
              </a:rPr>
              <a:t>BeginStateMachine</a:t>
            </a:r>
            <a:endParaRPr lang="en-US" sz="14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</a:t>
            </a:r>
            <a:r>
              <a:rPr lang="en-US" sz="1400" b="1" baseline="0">
                <a:solidFill>
                  <a:srgbClr val="FF03FF"/>
                </a:solidFill>
                <a:latin typeface="Courier New" pitchFamily="49" charset="0"/>
              </a:rPr>
              <a:t>DeclareState(</a:t>
            </a:r>
            <a:r>
              <a:rPr lang="en-US" sz="1400" b="1" baseline="0">
                <a:latin typeface="Courier New" pitchFamily="49" charset="0"/>
              </a:rPr>
              <a:t>STATE_Name</a:t>
            </a:r>
            <a:r>
              <a:rPr lang="en-US" sz="1400" b="1" baseline="0">
                <a:solidFill>
                  <a:srgbClr val="FF03FF"/>
                </a:solidFill>
                <a:latin typeface="Courier New" pitchFamily="49" charset="0"/>
              </a:rPr>
              <a:t>)</a:t>
            </a:r>
            <a:endParaRPr lang="en-US" sz="14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</a:t>
            </a:r>
            <a:r>
              <a:rPr lang="en-US" sz="1400" b="1" baseline="0">
                <a:solidFill>
                  <a:srgbClr val="339933"/>
                </a:solidFill>
                <a:latin typeface="Courier New" pitchFamily="49" charset="0"/>
              </a:rPr>
              <a:t>OnEnter</a:t>
            </a:r>
            <a:endParaRPr lang="en-US" sz="14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   //C++ code 1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</a:t>
            </a:r>
            <a:r>
              <a:rPr lang="en-US" sz="1400" b="1" baseline="0">
                <a:solidFill>
                  <a:srgbClr val="CC9900"/>
                </a:solidFill>
                <a:latin typeface="Courier New" pitchFamily="49" charset="0"/>
              </a:rPr>
              <a:t>OnMsg(</a:t>
            </a:r>
            <a:r>
              <a:rPr lang="en-US" sz="1400" b="1" baseline="0">
                <a:latin typeface="Courier New" pitchFamily="49" charset="0"/>
              </a:rPr>
              <a:t>MSG_Name</a:t>
            </a:r>
            <a:r>
              <a:rPr lang="en-US" sz="1400" b="1" baseline="0">
                <a:solidFill>
                  <a:srgbClr val="CC9900"/>
                </a:solidFill>
                <a:latin typeface="Courier New" pitchFamily="49" charset="0"/>
              </a:rPr>
              <a:t>)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   //C++ code 2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solidFill>
                  <a:srgbClr val="006699"/>
                </a:solidFill>
                <a:latin typeface="Courier New" pitchFamily="49" charset="0"/>
              </a:rPr>
              <a:t>EndStateMachine</a:t>
            </a:r>
            <a:endParaRPr lang="en-US" sz="12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sz="2800" b="1" baseline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E093DA-2660-4816-B90F-CAE63032741E}" type="slidenum">
              <a:rPr lang="en-US"/>
              <a:pPr/>
              <a:t>57</a:t>
            </a:fld>
            <a:endParaRPr lang="en-US"/>
          </a:p>
        </p:txBody>
      </p:sp>
      <p:sp>
        <p:nvSpPr>
          <p:cNvPr id="138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Macros are like Legos (Current)</a:t>
            </a:r>
          </a:p>
        </p:txBody>
      </p:sp>
      <p:sp>
        <p:nvSpPr>
          <p:cNvPr id="138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029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000" b="1">
                <a:latin typeface="Courier New" pitchFamily="49" charset="0"/>
              </a:rPr>
              <a:t>bool Agent::States( StateMachineEvent event, MSG_Object * msg, int state, int substate )</a:t>
            </a:r>
          </a:p>
          <a:p>
            <a:pPr>
              <a:buFont typeface="Wingdings" pitchFamily="2" charset="2"/>
              <a:buNone/>
            </a:pPr>
            <a:r>
              <a:rPr lang="en-US" sz="1000" b="1">
                <a:latin typeface="Courier New" pitchFamily="49" charset="0"/>
              </a:rPr>
              <a:t>{</a:t>
            </a:r>
          </a:p>
          <a:p>
            <a:pPr>
              <a:buFont typeface="Wingdings" pitchFamily="2" charset="2"/>
              <a:buNone/>
            </a:pPr>
            <a:r>
              <a:rPr lang="en-US" sz="1000" b="1">
                <a:latin typeface="Courier New" pitchFamily="49" charset="0"/>
              </a:rPr>
              <a:t>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StateName laststatedeclared;</a:t>
            </a: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char eventbuffer[5];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if( state &lt; 0 ) { 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...</a:t>
            </a: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do { </a:t>
            </a:r>
            <a:endParaRPr lang="en-US" sz="1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000" b="1" noProof="1">
                <a:solidFill>
                  <a:schemeClr val="folHlink"/>
                </a:solidFill>
                <a:latin typeface="Courier New" pitchFamily="49" charset="0"/>
              </a:rPr>
              <a:t>if(0) {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return( true );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}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} while( false );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g_debuglog.LogStateMachineEvent( m_owner-&gt;GetID(), m_owner-&gt;GetName(), msg, statename,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                         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substatename, itoa(event, eventbuffer, 10), false );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return( false );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}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laststatedeclared = </a:t>
            </a:r>
            <a:r>
              <a:rPr lang="en-US" sz="1000" b="1">
                <a:latin typeface="Courier New" pitchFamily="49" charset="0"/>
              </a:rPr>
              <a:t>STATE_Name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; int DUPLICATE_DeclareState_ ## </a:t>
            </a:r>
            <a:r>
              <a:rPr lang="en-US" sz="1000" b="1">
                <a:latin typeface="Courier New" pitchFamily="49" charset="0"/>
              </a:rPr>
              <a:t>STATE_Name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 = 0;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if(</a:t>
            </a:r>
            <a:r>
              <a:rPr lang="en-US" sz="1000" b="1">
                <a:latin typeface="Courier New" pitchFamily="49" charset="0"/>
              </a:rPr>
              <a:t>STATE_Name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 == state &amp;&amp; substate &lt; 0 ) {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int statevariableindexinternal = 0;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int substatevariableindexinternal = 0;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const char statename[MAX_STATE_NAME_SIZE] = #</a:t>
            </a:r>
            <a:r>
              <a:rPr lang="en-US" sz="1000" b="1">
                <a:latin typeface="Courier New" pitchFamily="49" charset="0"/>
              </a:rPr>
              <a:t>STATE_Name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;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const char substatename[MAX_STATE_NAME_SIZE] = "";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int verifystatecontext = 0;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if( EVENT_Enter == event ) {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SetCurrentStateName( #</a:t>
            </a:r>
            <a:r>
              <a:rPr lang="en-US" sz="1000" b="1">
                <a:latin typeface="Courier New" pitchFamily="49" charset="0"/>
              </a:rPr>
              <a:t>STATE_Name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 );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}</a:t>
            </a: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do { 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b="1">
                <a:solidFill>
                  <a:srgbClr val="FF03FF"/>
                </a:solidFill>
                <a:latin typeface="Courier New" pitchFamily="49" charset="0"/>
              </a:rPr>
              <a:t>            </a:t>
            </a:r>
            <a:r>
              <a:rPr lang="en-US" sz="1000" b="1" noProof="1">
                <a:solidFill>
                  <a:srgbClr val="FF03FF"/>
                </a:solidFill>
                <a:latin typeface="Courier New" pitchFamily="49" charset="0"/>
              </a:rPr>
              <a:t>if(0) {</a:t>
            </a:r>
            <a:endParaRPr lang="en-US" sz="1000" b="1">
              <a:solidFill>
                <a:srgbClr val="FF03FF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500" b="1">
                <a:solidFill>
                  <a:srgbClr val="339933"/>
                </a:solidFill>
                <a:latin typeface="Courier New" pitchFamily="49" charset="0"/>
              </a:rPr>
              <a:t>                </a:t>
            </a:r>
            <a:endParaRPr lang="en-US" sz="500" b="1">
              <a:latin typeface="Courier New" pitchFamily="49" charset="0"/>
            </a:endParaRPr>
          </a:p>
        </p:txBody>
      </p:sp>
      <p:sp>
        <p:nvSpPr>
          <p:cNvPr id="1388548" name="Rectangle 4"/>
          <p:cNvSpPr>
            <a:spLocks noChangeArrowheads="1"/>
          </p:cNvSpPr>
          <p:nvPr/>
        </p:nvSpPr>
        <p:spPr bwMode="auto">
          <a:xfrm>
            <a:off x="5791200" y="4495800"/>
            <a:ext cx="32004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solidFill>
                  <a:schemeClr val="folHlink"/>
                </a:solidFill>
                <a:latin typeface="Courier New" pitchFamily="49" charset="0"/>
              </a:rPr>
              <a:t>BeginStateMachine</a:t>
            </a:r>
            <a:endParaRPr lang="en-US" sz="14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</a:t>
            </a:r>
            <a:r>
              <a:rPr lang="en-US" sz="1400" b="1" baseline="0">
                <a:solidFill>
                  <a:srgbClr val="FF03FF"/>
                </a:solidFill>
                <a:latin typeface="Courier New" pitchFamily="49" charset="0"/>
              </a:rPr>
              <a:t>DeclareState(</a:t>
            </a:r>
            <a:r>
              <a:rPr lang="en-US" sz="1400" b="1" baseline="0">
                <a:latin typeface="Courier New" pitchFamily="49" charset="0"/>
              </a:rPr>
              <a:t>STATE_Name</a:t>
            </a:r>
            <a:r>
              <a:rPr lang="en-US" sz="1400" b="1" baseline="0">
                <a:solidFill>
                  <a:srgbClr val="FF03FF"/>
                </a:solidFill>
                <a:latin typeface="Courier New" pitchFamily="49" charset="0"/>
              </a:rPr>
              <a:t>)</a:t>
            </a:r>
            <a:endParaRPr lang="en-US" sz="14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</a:t>
            </a:r>
            <a:r>
              <a:rPr lang="en-US" sz="1400" b="1" baseline="0">
                <a:solidFill>
                  <a:srgbClr val="339933"/>
                </a:solidFill>
                <a:latin typeface="Courier New" pitchFamily="49" charset="0"/>
              </a:rPr>
              <a:t>OnEnter</a:t>
            </a:r>
            <a:endParaRPr lang="en-US" sz="14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   //C++ code 1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</a:t>
            </a:r>
            <a:r>
              <a:rPr lang="en-US" sz="1400" b="1" baseline="0">
                <a:solidFill>
                  <a:srgbClr val="CC9900"/>
                </a:solidFill>
                <a:latin typeface="Courier New" pitchFamily="49" charset="0"/>
              </a:rPr>
              <a:t>OnMsg(</a:t>
            </a:r>
            <a:r>
              <a:rPr lang="en-US" sz="1400" b="1" baseline="0">
                <a:latin typeface="Courier New" pitchFamily="49" charset="0"/>
              </a:rPr>
              <a:t>MSG_Name</a:t>
            </a:r>
            <a:r>
              <a:rPr lang="en-US" sz="1400" b="1" baseline="0">
                <a:solidFill>
                  <a:srgbClr val="CC9900"/>
                </a:solidFill>
                <a:latin typeface="Courier New" pitchFamily="49" charset="0"/>
              </a:rPr>
              <a:t>)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latin typeface="Courier New" pitchFamily="49" charset="0"/>
              </a:rPr>
              <a:t>         //C++ code 2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1400" b="1" baseline="0">
                <a:solidFill>
                  <a:srgbClr val="006699"/>
                </a:solidFill>
                <a:latin typeface="Courier New" pitchFamily="49" charset="0"/>
              </a:rPr>
              <a:t>EndStateMachine</a:t>
            </a:r>
            <a:endParaRPr lang="en-US" sz="1200" b="1" baseline="0">
              <a:latin typeface="Courier New" pitchFamily="49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sz="2800" b="1" baseline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A6A21B-6E8B-4C76-ABE1-4CDBE124F276}" type="slidenum">
              <a:rPr lang="en-US"/>
              <a:pPr/>
              <a:t>58</a:t>
            </a:fld>
            <a:endParaRPr lang="en-US"/>
          </a:p>
        </p:txBody>
      </p:sp>
      <p:sp>
        <p:nvSpPr>
          <p:cNvPr id="128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Lego Concept – Valid Construct</a:t>
            </a:r>
          </a:p>
        </p:txBody>
      </p:sp>
      <p:sp>
        <p:nvSpPr>
          <p:cNvPr id="128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bool Agent::States( StateMachineEvent event, 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MSG_Object * msg, 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int state, int substate )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{   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buFont typeface="Wingdings" pitchFamily="2" charset="2"/>
              <a:buNone/>
            </a:pPr>
            <a:endParaRPr lang="en-US" sz="2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rgbClr val="339933"/>
                </a:solidFill>
                <a:latin typeface="Courier New" pitchFamily="49" charset="0"/>
              </a:rPr>
              <a:t>    //Run-time assert– no first state exists</a:t>
            </a:r>
          </a:p>
          <a:p>
            <a:pPr>
              <a:buFont typeface="Wingdings" pitchFamily="2" charset="2"/>
              <a:buNone/>
            </a:pPr>
            <a:endParaRPr lang="en-US" sz="20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}</a:t>
            </a:r>
            <a:endParaRPr lang="en-US" sz="1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DF2355-276D-45A1-BCA0-DCF173B223CD}" type="slidenum">
              <a:rPr lang="en-US"/>
              <a:pPr/>
              <a:t>59</a:t>
            </a:fld>
            <a:endParaRPr lang="en-US"/>
          </a:p>
        </p:txBody>
      </p:sp>
      <p:sp>
        <p:nvSpPr>
          <p:cNvPr id="128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Lego Concept – 1 State</a:t>
            </a:r>
          </a:p>
        </p:txBody>
      </p:sp>
      <p:sp>
        <p:nvSpPr>
          <p:cNvPr id="128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bool Agent::States( StateMachineEvent event, 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MSG_Object * msg, 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int state, int substate )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{   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2000" b="1">
                <a:latin typeface="Courier New" pitchFamily="49" charset="0"/>
              </a:rPr>
              <a:t>( STATE_Wander )</a:t>
            </a:r>
          </a:p>
          <a:p>
            <a:pPr>
              <a:buFont typeface="Wingdings" pitchFamily="2" charset="2"/>
              <a:buNone/>
            </a:pPr>
            <a:endParaRPr lang="en-US" sz="2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}</a:t>
            </a:r>
            <a:endParaRPr lang="en-US" sz="1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BAC126-C0D8-435F-9201-216940B883EB}" type="slidenum">
              <a:rPr lang="en-US"/>
              <a:pPr/>
              <a:t>6</a:t>
            </a:fld>
            <a:endParaRPr lang="en-US"/>
          </a:p>
        </p:txBody>
      </p:sp>
      <p:sp>
        <p:nvSpPr>
          <p:cNvPr id="91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Finite-State Machine (FSM)</a:t>
            </a:r>
          </a:p>
        </p:txBody>
      </p:sp>
      <p:sp>
        <p:nvSpPr>
          <p:cNvPr id="91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Abstract model of computation </a:t>
            </a:r>
          </a:p>
          <a:p>
            <a:pPr lvl="1">
              <a:lnSpc>
                <a:spcPct val="90000"/>
              </a:lnSpc>
            </a:pPr>
            <a:r>
              <a:rPr lang="en-US"/>
              <a:t>(with a primitive internal memory)</a:t>
            </a:r>
          </a:p>
          <a:p>
            <a:pPr lvl="1"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r>
              <a:rPr lang="en-US"/>
              <a:t>Formally:</a:t>
            </a:r>
          </a:p>
          <a:p>
            <a:pPr lvl="1">
              <a:lnSpc>
                <a:spcPct val="90000"/>
              </a:lnSpc>
            </a:pPr>
            <a:r>
              <a:rPr lang="en-US"/>
              <a:t>Set of states</a:t>
            </a:r>
          </a:p>
          <a:p>
            <a:pPr lvl="1">
              <a:lnSpc>
                <a:spcPct val="90000"/>
              </a:lnSpc>
            </a:pPr>
            <a:r>
              <a:rPr lang="en-US"/>
              <a:t>A starting state</a:t>
            </a:r>
          </a:p>
          <a:p>
            <a:pPr lvl="1">
              <a:lnSpc>
                <a:spcPct val="90000"/>
              </a:lnSpc>
            </a:pPr>
            <a:r>
              <a:rPr lang="en-US"/>
              <a:t>An input vocabulary</a:t>
            </a:r>
          </a:p>
          <a:p>
            <a:pPr lvl="1">
              <a:lnSpc>
                <a:spcPct val="90000"/>
              </a:lnSpc>
            </a:pPr>
            <a:r>
              <a:rPr lang="en-US"/>
              <a:t>A transition function that maps inputs and the current state to a next state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0591CA-CE06-4F8A-B6F0-FBDDB05B5564}" type="slidenum">
              <a:rPr lang="en-US"/>
              <a:pPr/>
              <a:t>60</a:t>
            </a:fld>
            <a:endParaRPr lang="en-US"/>
          </a:p>
        </p:txBody>
      </p:sp>
      <p:sp>
        <p:nvSpPr>
          <p:cNvPr id="128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Lego Concept – 1 State, 1 Event</a:t>
            </a:r>
          </a:p>
        </p:txBody>
      </p:sp>
      <p:sp>
        <p:nvSpPr>
          <p:cNvPr id="128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bool Agent::States( StateMachineEvent event, 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MSG_Object * msg, 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int state, int substate )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{   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2000" b="1">
                <a:latin typeface="Courier New" pitchFamily="49" charset="0"/>
              </a:rPr>
              <a:t>( STATE_Wander )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</a:t>
            </a: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  <a:endParaRPr lang="en-US" sz="2000" b="1"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2000" b="1">
                <a:solidFill>
                  <a:srgbClr val="339933"/>
                </a:solidFill>
                <a:latin typeface="Courier New" pitchFamily="49" charset="0"/>
              </a:rPr>
              <a:t>//Any C++ code you want</a:t>
            </a:r>
          </a:p>
          <a:p>
            <a:pPr>
              <a:buFont typeface="Wingdings" pitchFamily="2" charset="2"/>
              <a:buNone/>
            </a:pPr>
            <a:endParaRPr lang="en-US" sz="2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6D6B9-064B-4F73-B8CD-A95EEFA10F8F}" type="slidenum">
              <a:rPr lang="en-US"/>
              <a:pPr/>
              <a:t>61</a:t>
            </a:fld>
            <a:endParaRPr lang="en-US"/>
          </a:p>
        </p:txBody>
      </p:sp>
      <p:sp>
        <p:nvSpPr>
          <p:cNvPr id="129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Lego Concept – 1 State, 2 Events</a:t>
            </a:r>
          </a:p>
        </p:txBody>
      </p:sp>
      <p:sp>
        <p:nvSpPr>
          <p:cNvPr id="129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876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bool Agent::States( StateMachineEvent event,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MSG_Object * msg,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int state, int substate 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{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20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</a:t>
            </a: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2000" b="1">
                <a:solidFill>
                  <a:srgbClr val="339933"/>
                </a:solidFill>
                <a:latin typeface="Courier New" pitchFamily="49" charset="0"/>
              </a:rPr>
              <a:t>//Any C++ code you want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OnUpdate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2000" b="1">
                <a:solidFill>
                  <a:srgbClr val="339933"/>
                </a:solidFill>
                <a:latin typeface="Courier New" pitchFamily="49" charset="0"/>
              </a:rPr>
              <a:t>//Any C++ code you want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5202C55-ADB8-444B-AE9B-3E0ACC13BE84}" type="slidenum">
              <a:rPr lang="en-US"/>
              <a:pPr/>
              <a:t>62</a:t>
            </a:fld>
            <a:endParaRPr lang="en-US"/>
          </a:p>
        </p:txBody>
      </p:sp>
      <p:sp>
        <p:nvSpPr>
          <p:cNvPr id="129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Lego Concept – Optional Brackets</a:t>
            </a:r>
          </a:p>
        </p:txBody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876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bool Agent::States( StateMachineEvent event,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20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</a:t>
            </a: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  <a:r>
              <a:rPr lang="en-US" sz="2000" b="1">
                <a:latin typeface="Courier New" pitchFamily="49" charset="0"/>
              </a:rPr>
              <a:t>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2000" b="1">
                <a:solidFill>
                  <a:srgbClr val="339933"/>
                </a:solidFill>
                <a:latin typeface="Courier New" pitchFamily="49" charset="0"/>
              </a:rPr>
              <a:t>//Any C++ code you want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rgbClr val="339933"/>
                </a:solidFill>
                <a:latin typeface="Courier New" pitchFamily="49" charset="0"/>
              </a:rPr>
              <a:t>        </a:t>
            </a:r>
            <a:r>
              <a:rPr lang="en-US" sz="2000" b="1">
                <a:latin typeface="Courier New" pitchFamily="49" charset="0"/>
              </a:rPr>
              <a:t>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OnUpdate</a:t>
            </a:r>
            <a:r>
              <a:rPr lang="en-US" sz="2000" b="1">
                <a:latin typeface="Courier New" pitchFamily="49" charset="0"/>
              </a:rPr>
              <a:t>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2000" b="1">
                <a:solidFill>
                  <a:srgbClr val="339933"/>
                </a:solidFill>
                <a:latin typeface="Courier New" pitchFamily="49" charset="0"/>
              </a:rPr>
              <a:t>//Any C++ code you want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2000" b="1">
                <a:latin typeface="Courier New" pitchFamily="49" charset="0"/>
              </a:rPr>
              <a:t>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1CA57C-2797-4920-8F35-E99863616A91}" type="slidenum">
              <a:rPr lang="en-US"/>
              <a:pPr/>
              <a:t>63</a:t>
            </a:fld>
            <a:endParaRPr lang="en-US"/>
          </a:p>
        </p:txBody>
      </p:sp>
      <p:sp>
        <p:nvSpPr>
          <p:cNvPr id="129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8001000" cy="1143000"/>
          </a:xfrm>
        </p:spPr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Lego Concept – 2 States, 2 Events</a:t>
            </a:r>
          </a:p>
        </p:txBody>
      </p:sp>
      <p:sp>
        <p:nvSpPr>
          <p:cNvPr id="129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876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bool Agent::States( StateMachineEvent event,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20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</a:t>
            </a: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2000" b="1">
                <a:solidFill>
                  <a:srgbClr val="339933"/>
                </a:solidFill>
                <a:latin typeface="Courier New" pitchFamily="49" charset="0"/>
              </a:rPr>
              <a:t>//Any C++ code you want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2000" b="1">
                <a:latin typeface="Courier New" pitchFamily="49" charset="0"/>
              </a:rPr>
              <a:t>( STATE_Flee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2000" b="1">
                <a:solidFill>
                  <a:srgbClr val="339933"/>
                </a:solidFill>
                <a:latin typeface="Courier New" pitchFamily="49" charset="0"/>
              </a:rPr>
              <a:t>//Any C++ code you want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E70AA0-FFA6-4D64-928F-81514A5630E1}" type="slidenum">
              <a:rPr lang="en-US"/>
              <a:pPr/>
              <a:t>64</a:t>
            </a:fld>
            <a:endParaRPr lang="en-US"/>
          </a:p>
        </p:txBody>
      </p:sp>
      <p:sp>
        <p:nvSpPr>
          <p:cNvPr id="129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Where Does C++ Code Go?</a:t>
            </a:r>
          </a:p>
        </p:txBody>
      </p:sp>
      <p:sp>
        <p:nvSpPr>
          <p:cNvPr id="129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C++ code only goes below EVENTS:</a:t>
            </a:r>
          </a:p>
          <a:p>
            <a:pPr lvl="1"/>
            <a:r>
              <a:rPr lang="en-US">
                <a:solidFill>
                  <a:schemeClr val="folHlink"/>
                </a:solidFill>
              </a:rPr>
              <a:t>OnEnter</a:t>
            </a:r>
            <a:r>
              <a:rPr lang="en-US">
                <a:solidFill>
                  <a:srgbClr val="339933"/>
                </a:solidFill>
              </a:rPr>
              <a:t>	//First time state entered</a:t>
            </a:r>
          </a:p>
          <a:p>
            <a:pPr lvl="1"/>
            <a:r>
              <a:rPr lang="en-US">
                <a:solidFill>
                  <a:schemeClr val="folHlink"/>
                </a:solidFill>
              </a:rPr>
              <a:t>OnMsg</a:t>
            </a:r>
            <a:r>
              <a:rPr lang="en-US"/>
              <a:t>()</a:t>
            </a:r>
            <a:r>
              <a:rPr lang="en-US">
                <a:solidFill>
                  <a:srgbClr val="339933"/>
                </a:solidFill>
              </a:rPr>
              <a:t>	//Arbitrary event (message)</a:t>
            </a:r>
          </a:p>
          <a:p>
            <a:pPr lvl="1"/>
            <a:r>
              <a:rPr lang="en-US">
                <a:solidFill>
                  <a:schemeClr val="folHlink"/>
                </a:solidFill>
              </a:rPr>
              <a:t>OnUpdate</a:t>
            </a:r>
            <a:r>
              <a:rPr lang="en-US">
                <a:solidFill>
                  <a:srgbClr val="339933"/>
                </a:solidFill>
              </a:rPr>
              <a:t>	//Once every frame</a:t>
            </a:r>
          </a:p>
          <a:p>
            <a:pPr lvl="1"/>
            <a:r>
              <a:rPr lang="en-US">
                <a:solidFill>
                  <a:schemeClr val="folHlink"/>
                </a:solidFill>
              </a:rPr>
              <a:t>OnExit</a:t>
            </a:r>
            <a:r>
              <a:rPr lang="en-US"/>
              <a:t>	</a:t>
            </a:r>
            <a:r>
              <a:rPr lang="en-US">
                <a:solidFill>
                  <a:srgbClr val="339933"/>
                </a:solidFill>
              </a:rPr>
              <a:t>	//When state exited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8505CC-155D-4731-A4D5-E768761A0365}" type="slidenum">
              <a:rPr lang="en-US"/>
              <a:pPr/>
              <a:t>65</a:t>
            </a:fld>
            <a:endParaRPr lang="en-US"/>
          </a:p>
        </p:txBody>
      </p:sp>
      <p:sp>
        <p:nvSpPr>
          <p:cNvPr id="129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Lego Concept – Valid Code Areas</a:t>
            </a:r>
          </a:p>
        </p:txBody>
      </p:sp>
      <p:sp>
        <p:nvSpPr>
          <p:cNvPr id="129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01000" cy="4876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bool Agent::States( StateMachineEvent event,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    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    //Code here always executes – as expected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//Code here never runs! (deadstripped)</a:t>
            </a:r>
            <a:endParaRPr lang="en-US" sz="18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8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        //Code here never runs! (deadstripped)</a:t>
            </a:r>
            <a:endParaRPr lang="en-US" sz="18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</a:t>
            </a: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//Valid code for this event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 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//Valid code for this event</a:t>
            </a:r>
            <a:endParaRPr lang="en-US" sz="18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//Code here never runs!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    //(compile warning for code after return statement)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9CCB0E-44BF-40E7-919C-2FDB7CD59658}" type="slidenum">
              <a:rPr lang="en-US"/>
              <a:pPr/>
              <a:t>66</a:t>
            </a:fld>
            <a:endParaRPr lang="en-US"/>
          </a:p>
        </p:txBody>
      </p:sp>
      <p:sp>
        <p:nvSpPr>
          <p:cNvPr id="133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Declaring State Names</a:t>
            </a:r>
          </a:p>
        </p:txBody>
      </p:sp>
      <p:sp>
        <p:nvSpPr>
          <p:cNvPr id="133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 noProof="1">
                <a:latin typeface="Courier New" pitchFamily="49" charset="0"/>
              </a:rPr>
              <a:t>enum StateName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 noProof="1">
                <a:latin typeface="Courier New" pitchFamily="49" charset="0"/>
              </a:rPr>
              <a:t>STATE_Initialize,	</a:t>
            </a:r>
            <a:r>
              <a:rPr lang="en-US" sz="1400" b="1" noProof="1">
                <a:solidFill>
                  <a:srgbClr val="339933"/>
                </a:solidFill>
                <a:latin typeface="Courier New" pitchFamily="49" charset="0"/>
              </a:rPr>
              <a:t>//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F</a:t>
            </a:r>
            <a:r>
              <a:rPr lang="en-US" sz="1400" b="1" noProof="1">
                <a:solidFill>
                  <a:srgbClr val="339933"/>
                </a:solidFill>
                <a:latin typeface="Courier New" pitchFamily="49" charset="0"/>
              </a:rPr>
              <a:t>irst enum is the starting state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 noProof="1">
                <a:latin typeface="Courier New" pitchFamily="49" charset="0"/>
              </a:rPr>
              <a:t>STATE_</a:t>
            </a:r>
            <a:r>
              <a:rPr lang="en-US" sz="1400" b="1">
                <a:latin typeface="Courier New" pitchFamily="49" charset="0"/>
              </a:rPr>
              <a:t>Wander,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STATE_Flee,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STATE_Attack,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STATE_Die</a:t>
            </a:r>
            <a:endParaRPr lang="en-US" sz="1400" b="1" noProof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 noProof="1">
                <a:latin typeface="Courier New" pitchFamily="49" charset="0"/>
              </a:rPr>
              <a:t>};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bool AgentFSM::States(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STATE_Initialize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STATE_Flee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7821BB-EE9D-4078-90E1-37E10984E6A1}" type="slidenum">
              <a:rPr lang="en-US"/>
              <a:pPr/>
              <a:t>67</a:t>
            </a:fld>
            <a:endParaRPr lang="en-US"/>
          </a:p>
        </p:txBody>
      </p:sp>
      <p:sp>
        <p:nvSpPr>
          <p:cNvPr id="129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Hierarchical State Machine</a:t>
            </a:r>
          </a:p>
        </p:txBody>
      </p:sp>
      <p:sp>
        <p:nvSpPr>
          <p:cNvPr id="129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Concept of "Substates"</a:t>
            </a:r>
          </a:p>
          <a:p>
            <a:r>
              <a:rPr lang="en-US"/>
              <a:t>Groups of substates exist within a state</a:t>
            </a:r>
          </a:p>
        </p:txBody>
      </p:sp>
      <p:sp>
        <p:nvSpPr>
          <p:cNvPr id="1299460" name="Rectangle 4"/>
          <p:cNvSpPr>
            <a:spLocks noChangeArrowheads="1"/>
          </p:cNvSpPr>
          <p:nvPr/>
        </p:nvSpPr>
        <p:spPr bwMode="auto">
          <a:xfrm>
            <a:off x="4419600" y="3276600"/>
            <a:ext cx="3733800" cy="3048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en-US" baseline="0"/>
              <a:t>Wander</a:t>
            </a:r>
          </a:p>
        </p:txBody>
      </p:sp>
      <p:sp>
        <p:nvSpPr>
          <p:cNvPr id="1299461" name="Rectangle 5"/>
          <p:cNvSpPr>
            <a:spLocks noChangeArrowheads="1"/>
          </p:cNvSpPr>
          <p:nvPr/>
        </p:nvSpPr>
        <p:spPr bwMode="auto">
          <a:xfrm>
            <a:off x="5105400" y="4114800"/>
            <a:ext cx="2133600" cy="685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3200"/>
              <a:t>PickDestination</a:t>
            </a:r>
          </a:p>
        </p:txBody>
      </p:sp>
      <p:sp>
        <p:nvSpPr>
          <p:cNvPr id="1299462" name="Rectangle 6"/>
          <p:cNvSpPr>
            <a:spLocks noChangeArrowheads="1"/>
          </p:cNvSpPr>
          <p:nvPr/>
        </p:nvSpPr>
        <p:spPr bwMode="auto">
          <a:xfrm>
            <a:off x="5105400" y="5257800"/>
            <a:ext cx="2133600" cy="6858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3200"/>
              <a:t>Meander</a:t>
            </a:r>
          </a:p>
        </p:txBody>
      </p:sp>
      <p:sp>
        <p:nvSpPr>
          <p:cNvPr id="1299468" name="Line 12"/>
          <p:cNvSpPr>
            <a:spLocks noChangeShapeType="1"/>
          </p:cNvSpPr>
          <p:nvPr/>
        </p:nvSpPr>
        <p:spPr bwMode="auto">
          <a:xfrm>
            <a:off x="6553200" y="48006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99469" name="Line 13"/>
          <p:cNvSpPr>
            <a:spLocks noChangeShapeType="1"/>
          </p:cNvSpPr>
          <p:nvPr/>
        </p:nvSpPr>
        <p:spPr bwMode="auto">
          <a:xfrm flipH="1">
            <a:off x="8153400" y="342900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99470" name="Rectangle 14"/>
          <p:cNvSpPr>
            <a:spLocks noChangeArrowheads="1"/>
          </p:cNvSpPr>
          <p:nvPr/>
        </p:nvSpPr>
        <p:spPr bwMode="auto">
          <a:xfrm>
            <a:off x="609600" y="3276600"/>
            <a:ext cx="1905000" cy="1143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en-US" baseline="0"/>
              <a:t>Attack</a:t>
            </a:r>
          </a:p>
        </p:txBody>
      </p:sp>
      <p:sp>
        <p:nvSpPr>
          <p:cNvPr id="1299471" name="Line 15"/>
          <p:cNvSpPr>
            <a:spLocks noChangeShapeType="1"/>
          </p:cNvSpPr>
          <p:nvPr/>
        </p:nvSpPr>
        <p:spPr bwMode="auto">
          <a:xfrm>
            <a:off x="2514600" y="3525838"/>
            <a:ext cx="1905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99472" name="Text Box 16"/>
          <p:cNvSpPr txBox="1">
            <a:spLocks noChangeArrowheads="1"/>
          </p:cNvSpPr>
          <p:nvPr/>
        </p:nvSpPr>
        <p:spPr bwMode="auto">
          <a:xfrm>
            <a:off x="2752725" y="3276600"/>
            <a:ext cx="1385888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/>
              <a:t>No Enemy</a:t>
            </a:r>
          </a:p>
        </p:txBody>
      </p:sp>
      <p:sp>
        <p:nvSpPr>
          <p:cNvPr id="1299474" name="Text Box 18"/>
          <p:cNvSpPr txBox="1">
            <a:spLocks noChangeArrowheads="1"/>
          </p:cNvSpPr>
          <p:nvPr/>
        </p:nvSpPr>
        <p:spPr bwMode="auto">
          <a:xfrm>
            <a:off x="6553200" y="4876800"/>
            <a:ext cx="15414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 baseline="0"/>
              <a:t>Know Destination</a:t>
            </a:r>
          </a:p>
        </p:txBody>
      </p:sp>
      <p:sp>
        <p:nvSpPr>
          <p:cNvPr id="1299475" name="Line 19"/>
          <p:cNvSpPr>
            <a:spLocks noChangeShapeType="1"/>
          </p:cNvSpPr>
          <p:nvPr/>
        </p:nvSpPr>
        <p:spPr bwMode="auto">
          <a:xfrm flipH="1">
            <a:off x="2514600" y="4114800"/>
            <a:ext cx="1905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99476" name="Text Box 20"/>
          <p:cNvSpPr txBox="1">
            <a:spLocks noChangeArrowheads="1"/>
          </p:cNvSpPr>
          <p:nvPr/>
        </p:nvSpPr>
        <p:spPr bwMode="auto">
          <a:xfrm>
            <a:off x="2740025" y="3854450"/>
            <a:ext cx="14922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/>
              <a:t>See Enemy</a:t>
            </a:r>
          </a:p>
        </p:txBody>
      </p:sp>
      <p:sp>
        <p:nvSpPr>
          <p:cNvPr id="1299477" name="Line 21"/>
          <p:cNvSpPr>
            <a:spLocks noChangeShapeType="1"/>
          </p:cNvSpPr>
          <p:nvPr/>
        </p:nvSpPr>
        <p:spPr bwMode="auto">
          <a:xfrm flipH="1" flipV="1">
            <a:off x="6019800" y="48006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99478" name="Text Box 22"/>
          <p:cNvSpPr txBox="1">
            <a:spLocks noChangeArrowheads="1"/>
          </p:cNvSpPr>
          <p:nvPr/>
        </p:nvSpPr>
        <p:spPr bwMode="auto">
          <a:xfrm>
            <a:off x="4386263" y="4876800"/>
            <a:ext cx="15795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 baseline="0"/>
              <a:t>Reach Destination</a:t>
            </a:r>
          </a:p>
        </p:txBody>
      </p:sp>
      <p:sp>
        <p:nvSpPr>
          <p:cNvPr id="1299479" name="Rectangle 23"/>
          <p:cNvSpPr>
            <a:spLocks noChangeArrowheads="1"/>
          </p:cNvSpPr>
          <p:nvPr/>
        </p:nvSpPr>
        <p:spPr bwMode="auto">
          <a:xfrm>
            <a:off x="609600" y="5029200"/>
            <a:ext cx="1905000" cy="1143000"/>
          </a:xfrm>
          <a:prstGeom prst="rect">
            <a:avLst/>
          </a:prstGeom>
          <a:solidFill>
            <a:srgbClr val="99C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en-US" baseline="0"/>
              <a:t>Flee</a:t>
            </a:r>
          </a:p>
        </p:txBody>
      </p:sp>
      <p:sp>
        <p:nvSpPr>
          <p:cNvPr id="1299480" name="Line 24"/>
          <p:cNvSpPr>
            <a:spLocks noChangeShapeType="1"/>
          </p:cNvSpPr>
          <p:nvPr/>
        </p:nvSpPr>
        <p:spPr bwMode="auto">
          <a:xfrm>
            <a:off x="1524000" y="4419600"/>
            <a:ext cx="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99481" name="Text Box 25"/>
          <p:cNvSpPr txBox="1">
            <a:spLocks noChangeArrowheads="1"/>
          </p:cNvSpPr>
          <p:nvPr/>
        </p:nvSpPr>
        <p:spPr bwMode="auto">
          <a:xfrm>
            <a:off x="1600200" y="4648200"/>
            <a:ext cx="1501775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/>
              <a:t>Health Low</a:t>
            </a:r>
          </a:p>
        </p:txBody>
      </p:sp>
      <p:sp>
        <p:nvSpPr>
          <p:cNvPr id="1299482" name="Line 26"/>
          <p:cNvSpPr>
            <a:spLocks noChangeShapeType="1"/>
          </p:cNvSpPr>
          <p:nvPr/>
        </p:nvSpPr>
        <p:spPr bwMode="auto">
          <a:xfrm>
            <a:off x="2514600" y="5562600"/>
            <a:ext cx="1905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99483" name="Text Box 27"/>
          <p:cNvSpPr txBox="1">
            <a:spLocks noChangeArrowheads="1"/>
          </p:cNvSpPr>
          <p:nvPr/>
        </p:nvSpPr>
        <p:spPr bwMode="auto">
          <a:xfrm>
            <a:off x="2752725" y="5302250"/>
            <a:ext cx="1385888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/>
              <a:t>No Enemy</a:t>
            </a:r>
          </a:p>
        </p:txBody>
      </p:sp>
      <p:sp>
        <p:nvSpPr>
          <p:cNvPr id="1299484" name="Line 28"/>
          <p:cNvSpPr>
            <a:spLocks noChangeShapeType="1"/>
          </p:cNvSpPr>
          <p:nvPr/>
        </p:nvSpPr>
        <p:spPr bwMode="auto">
          <a:xfrm>
            <a:off x="7086600" y="37338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99485" name="Oval 29"/>
          <p:cNvSpPr>
            <a:spLocks noChangeArrowheads="1"/>
          </p:cNvSpPr>
          <p:nvPr/>
        </p:nvSpPr>
        <p:spPr bwMode="auto">
          <a:xfrm>
            <a:off x="6934200" y="3352800"/>
            <a:ext cx="381000" cy="381000"/>
          </a:xfrm>
          <a:prstGeom prst="ellipse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800"/>
              <a:t>H*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1141BC-27C4-4D16-93CD-199CCDA3BF29}" type="slidenum">
              <a:rPr lang="en-US"/>
              <a:pPr/>
              <a:t>68</a:t>
            </a:fld>
            <a:endParaRPr lang="en-US"/>
          </a:p>
        </p:txBody>
      </p:sp>
      <p:sp>
        <p:nvSpPr>
          <p:cNvPr id="129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Substates</a:t>
            </a:r>
          </a:p>
        </p:txBody>
      </p:sp>
      <p:sp>
        <p:nvSpPr>
          <p:cNvPr id="129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bool Agent::States(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6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 //Implicit first substate!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600" b="1">
                <a:latin typeface="Courier New" pitchFamily="49" charset="0"/>
              </a:rPr>
              <a:t>ChangeSubstate( SUBSTATE_PickDestination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 DeclareSubstate</a:t>
            </a:r>
            <a:r>
              <a:rPr lang="en-US" sz="1600" b="1">
                <a:latin typeface="Courier New" pitchFamily="49" charset="0"/>
              </a:rPr>
              <a:t>( SUBSTATE_PickDestination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    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                //Any code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 DeclareSubstate</a:t>
            </a:r>
            <a:r>
              <a:rPr lang="en-US" sz="1600" b="1">
                <a:latin typeface="Courier New" pitchFamily="49" charset="0"/>
              </a:rPr>
              <a:t>( SUBSTATE_Meander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     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                //Any code</a:t>
            </a: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63AA66-17A3-49E2-B2E7-3481E56771B5}" type="slidenum">
              <a:rPr lang="en-US"/>
              <a:pPr/>
              <a:t>69</a:t>
            </a:fld>
            <a:endParaRPr lang="en-US"/>
          </a:p>
        </p:txBody>
      </p:sp>
      <p:sp>
        <p:nvSpPr>
          <p:cNvPr id="130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Substates</a:t>
            </a:r>
          </a:p>
        </p:txBody>
      </p:sp>
      <p:sp>
        <p:nvSpPr>
          <p:cNvPr id="130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bool AgentFSM::States(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//Implicit first substate!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    </a:t>
            </a:r>
            <a:r>
              <a:rPr lang="en-US" sz="1400" b="1">
                <a:latin typeface="Courier New" pitchFamily="49" charset="0"/>
              </a:rPr>
              <a:t>ChangeSubstate( SUBSTATE_PickDestination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OnMsg</a:t>
            </a:r>
            <a:r>
              <a:rPr lang="en-US" sz="1400" b="1">
                <a:latin typeface="Courier New" pitchFamily="49" charset="0"/>
              </a:rPr>
              <a:t>( MSG_SomeMessage )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//Any code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OnUpdate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//Any code</a:t>
            </a:r>
            <a:endParaRPr lang="en-US" sz="14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OnExit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//Any code</a:t>
            </a:r>
            <a:endParaRPr lang="en-US" sz="14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DeclareSubstate</a:t>
            </a:r>
            <a:r>
              <a:rPr lang="en-US" sz="1400" b="1">
                <a:latin typeface="Courier New" pitchFamily="49" charset="0"/>
              </a:rPr>
              <a:t>( SUBSTATE_PickDestination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  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//Any code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    OnUpdate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//Any code</a:t>
            </a:r>
            <a:endParaRPr lang="en-US" sz="14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    OnMsg</a:t>
            </a:r>
            <a:r>
              <a:rPr lang="en-US" sz="1400" b="1">
                <a:latin typeface="Courier New" pitchFamily="49" charset="0"/>
              </a:rPr>
              <a:t>( MSG_SomeMessage )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//Any code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    OnExit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//Any code</a:t>
            </a:r>
            <a:endParaRPr lang="en-US" sz="14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DeclareSubstate</a:t>
            </a:r>
            <a:r>
              <a:rPr lang="en-US" sz="1400" b="1">
                <a:latin typeface="Courier New" pitchFamily="49" charset="0"/>
              </a:rPr>
              <a:t>( SUBSTATE_Meander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//Any code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    OnUpdate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//Any code</a:t>
            </a:r>
            <a:endParaRPr lang="en-US" sz="14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    OnMsg</a:t>
            </a:r>
            <a:r>
              <a:rPr lang="en-US" sz="1400" b="1">
                <a:latin typeface="Courier New" pitchFamily="49" charset="0"/>
              </a:rPr>
              <a:t>( MSG_SomeMessage )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//Any code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    OnExit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//Any code</a:t>
            </a:r>
            <a:endParaRPr lang="en-US" sz="14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ABA27-D463-402B-B9E0-F6F7914BD27B}" type="slidenum">
              <a:rPr lang="en-US"/>
              <a:pPr/>
              <a:t>7</a:t>
            </a:fld>
            <a:endParaRPr lang="en-US"/>
          </a:p>
        </p:txBody>
      </p:sp>
      <p:sp>
        <p:nvSpPr>
          <p:cNvPr id="91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Finite-State Machine:</a:t>
            </a:r>
            <a:br>
              <a:rPr lang="en-US" sz="4000"/>
            </a:br>
            <a:r>
              <a:rPr lang="en-US" sz="4000"/>
              <a:t>In Game Development</a:t>
            </a:r>
          </a:p>
        </p:txBody>
      </p:sp>
      <p:sp>
        <p:nvSpPr>
          <p:cNvPr id="91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8006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Deviate from formal definition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1. States define behaviors (containing code)</a:t>
            </a:r>
          </a:p>
          <a:p>
            <a:pPr lvl="2">
              <a:lnSpc>
                <a:spcPct val="90000"/>
              </a:lnSpc>
            </a:pPr>
            <a:r>
              <a:rPr lang="en-US"/>
              <a:t>Wander, Attack, Flee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2. Transition function divided among states</a:t>
            </a:r>
          </a:p>
          <a:p>
            <a:pPr lvl="2">
              <a:lnSpc>
                <a:spcPct val="90000"/>
              </a:lnSpc>
            </a:pPr>
            <a:r>
              <a:rPr lang="en-US"/>
              <a:t>Keeps relation clear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3. Blur between Moore and Mealy machines</a:t>
            </a:r>
          </a:p>
          <a:p>
            <a:pPr lvl="2">
              <a:lnSpc>
                <a:spcPct val="90000"/>
              </a:lnSpc>
            </a:pPr>
            <a:r>
              <a:rPr lang="en-US"/>
              <a:t>Moore (within state), Mealy (transitions)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4. Leverage randomness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5. Extra state information</a:t>
            </a:r>
          </a:p>
          <a:p>
            <a:pPr lvl="2">
              <a:lnSpc>
                <a:spcPct val="90000"/>
              </a:lnSpc>
            </a:pPr>
            <a:r>
              <a:rPr lang="en-US"/>
              <a:t>For example, health</a:t>
            </a:r>
          </a:p>
          <a:p>
            <a:pPr lvl="1">
              <a:lnSpc>
                <a:spcPct val="90000"/>
              </a:lnSpc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77CA2-7DC3-4123-8301-901C3E813586}" type="slidenum">
              <a:rPr lang="en-US"/>
              <a:pPr/>
              <a:t>70</a:t>
            </a:fld>
            <a:endParaRPr lang="en-US"/>
          </a:p>
        </p:txBody>
      </p:sp>
      <p:sp>
        <p:nvSpPr>
          <p:cNvPr id="133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Declaring Substate Names</a:t>
            </a:r>
          </a:p>
        </p:txBody>
      </p:sp>
      <p:sp>
        <p:nvSpPr>
          <p:cNvPr id="133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noProof="1">
                <a:latin typeface="Courier New" pitchFamily="49" charset="0"/>
              </a:rPr>
              <a:t>enum StateName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</a:t>
            </a:r>
            <a:r>
              <a:rPr lang="en-US" sz="1200" b="1" noProof="1">
                <a:latin typeface="Courier New" pitchFamily="49" charset="0"/>
              </a:rPr>
              <a:t>STATE_Initialize,	</a:t>
            </a:r>
            <a:r>
              <a:rPr lang="en-US" sz="1200" b="1" noProof="1">
                <a:solidFill>
                  <a:srgbClr val="339933"/>
                </a:solidFill>
                <a:latin typeface="Courier New" pitchFamily="49" charset="0"/>
              </a:rPr>
              <a:t>//</a:t>
            </a:r>
            <a:r>
              <a:rPr lang="en-US" sz="1200" b="1">
                <a:solidFill>
                  <a:srgbClr val="339933"/>
                </a:solidFill>
                <a:latin typeface="Courier New" pitchFamily="49" charset="0"/>
              </a:rPr>
              <a:t>F</a:t>
            </a:r>
            <a:r>
              <a:rPr lang="en-US" sz="1200" b="1" noProof="1">
                <a:solidFill>
                  <a:srgbClr val="339933"/>
                </a:solidFill>
                <a:latin typeface="Courier New" pitchFamily="49" charset="0"/>
              </a:rPr>
              <a:t>irst enum is the starting state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</a:t>
            </a:r>
            <a:r>
              <a:rPr lang="en-US" sz="1200" b="1" noProof="1">
                <a:latin typeface="Courier New" pitchFamily="49" charset="0"/>
              </a:rPr>
              <a:t>STATE_</a:t>
            </a:r>
            <a:r>
              <a:rPr lang="en-US" sz="1200" b="1">
                <a:latin typeface="Courier New" pitchFamily="49" charset="0"/>
              </a:rPr>
              <a:t>Wander,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noProof="1">
                <a:latin typeface="Courier New" pitchFamily="49" charset="0"/>
              </a:rPr>
              <a:t>};</a:t>
            </a: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noProof="1">
                <a:latin typeface="Courier New" pitchFamily="49" charset="0"/>
              </a:rPr>
              <a:t>enum S</a:t>
            </a:r>
            <a:r>
              <a:rPr lang="en-US" sz="1200" b="1">
                <a:latin typeface="Courier New" pitchFamily="49" charset="0"/>
              </a:rPr>
              <a:t>ubs</a:t>
            </a:r>
            <a:r>
              <a:rPr lang="en-US" sz="1200" b="1" noProof="1">
                <a:latin typeface="Courier New" pitchFamily="49" charset="0"/>
              </a:rPr>
              <a:t>tateName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SUBSTATE_PickDestination</a:t>
            </a:r>
            <a:r>
              <a:rPr lang="en-US" sz="1200" b="1" noProof="1">
                <a:latin typeface="Courier New" pitchFamily="49" charset="0"/>
              </a:rPr>
              <a:t>,</a:t>
            </a:r>
            <a:r>
              <a:rPr lang="en-US" sz="1200" b="1">
                <a:solidFill>
                  <a:srgbClr val="339933"/>
                </a:solidFill>
                <a:latin typeface="Courier New" pitchFamily="49" charset="0"/>
              </a:rPr>
              <a:t>	//Order doesn't matter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SUB</a:t>
            </a:r>
            <a:r>
              <a:rPr lang="en-US" sz="1200" b="1" noProof="1">
                <a:latin typeface="Courier New" pitchFamily="49" charset="0"/>
              </a:rPr>
              <a:t>STATE_</a:t>
            </a:r>
            <a:r>
              <a:rPr lang="en-US" sz="1200" b="1">
                <a:latin typeface="Courier New" pitchFamily="49" charset="0"/>
              </a:rPr>
              <a:t>Meander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noProof="1">
                <a:latin typeface="Courier New" pitchFamily="49" charset="0"/>
              </a:rPr>
              <a:t>};</a:t>
            </a: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bool AgentFSM::States(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200" b="1">
                <a:latin typeface="Courier New" pitchFamily="49" charset="0"/>
              </a:rPr>
              <a:t>( STATE_Initialize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2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2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2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    DeclareSubstate</a:t>
            </a:r>
            <a:r>
              <a:rPr lang="en-US" sz="1200" b="1">
                <a:latin typeface="Courier New" pitchFamily="49" charset="0"/>
              </a:rPr>
              <a:t>( SUBSTATE_PickDestination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    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2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4A8140-5996-4459-9C6C-68F7BF95818C}" type="slidenum">
              <a:rPr lang="en-US"/>
              <a:pPr/>
              <a:t>71</a:t>
            </a:fld>
            <a:endParaRPr lang="en-US"/>
          </a:p>
        </p:txBody>
      </p:sp>
      <p:sp>
        <p:nvSpPr>
          <p:cNvPr id="92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State Setting Functions</a:t>
            </a:r>
          </a:p>
        </p:txBody>
      </p:sp>
      <p:sp>
        <p:nvSpPr>
          <p:cNvPr id="92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>
                <a:solidFill>
                  <a:schemeClr val="folHlink"/>
                </a:solidFill>
              </a:rPr>
              <a:t>ChangeState</a:t>
            </a:r>
            <a:r>
              <a:rPr lang="en-US" sz="2800"/>
              <a:t>(state_name)</a:t>
            </a:r>
          </a:p>
          <a:p>
            <a:r>
              <a:rPr lang="en-US" sz="2800">
                <a:solidFill>
                  <a:schemeClr val="folHlink"/>
                </a:solidFill>
              </a:rPr>
              <a:t>ChangeSubstate</a:t>
            </a:r>
            <a:r>
              <a:rPr lang="en-US" sz="2800"/>
              <a:t>(sub_name)</a:t>
            </a:r>
          </a:p>
          <a:p>
            <a:r>
              <a:rPr lang="en-US" sz="2800">
                <a:solidFill>
                  <a:schemeClr val="folHlink"/>
                </a:solidFill>
              </a:rPr>
              <a:t>ChangeStateDelayed</a:t>
            </a:r>
            <a:r>
              <a:rPr lang="en-US" sz="2800"/>
              <a:t>(seconds, state_name)</a:t>
            </a:r>
          </a:p>
          <a:p>
            <a:r>
              <a:rPr lang="en-US" sz="2800">
                <a:solidFill>
                  <a:schemeClr val="folHlink"/>
                </a:solidFill>
              </a:rPr>
              <a:t>ChangeSubstateDelayed</a:t>
            </a:r>
            <a:r>
              <a:rPr lang="en-US" sz="2800"/>
              <a:t>(seconds, sub_name)</a:t>
            </a:r>
          </a:p>
          <a:p>
            <a:r>
              <a:rPr lang="en-US" sz="2800">
                <a:solidFill>
                  <a:schemeClr val="folHlink"/>
                </a:solidFill>
              </a:rPr>
              <a:t>PopState</a:t>
            </a:r>
            <a:r>
              <a:rPr lang="en-US" sz="2800"/>
              <a:t>()</a:t>
            </a:r>
          </a:p>
          <a:p>
            <a:pPr lvl="1"/>
            <a:r>
              <a:rPr lang="en-US" sz="2400"/>
              <a:t>Can go back to previous state</a:t>
            </a:r>
          </a:p>
          <a:p>
            <a:pPr lvl="2"/>
            <a:r>
              <a:rPr lang="en-US" sz="2000"/>
              <a:t>Handy to use when briefly interrupted</a:t>
            </a:r>
          </a:p>
          <a:p>
            <a:pPr lvl="1"/>
            <a:r>
              <a:rPr lang="en-US" sz="2400"/>
              <a:t>SML remembers last 10 states (statemch.cpp)</a:t>
            </a:r>
          </a:p>
          <a:p>
            <a:pPr lvl="2"/>
            <a:r>
              <a:rPr lang="en-US" sz="2000" noProof="1"/>
              <a:t>#define MAX_STATE_STACK_SIZE 10</a:t>
            </a:r>
            <a:endParaRPr lang="en-US" sz="2000"/>
          </a:p>
        </p:txBody>
      </p:sp>
      <p:pic>
        <p:nvPicPr>
          <p:cNvPr id="92672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76200"/>
            <a:ext cx="1219200" cy="113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8AB931-D566-4E10-A525-AC35A7A48DC4}" type="slidenum">
              <a:rPr lang="en-US"/>
              <a:pPr/>
              <a:t>72</a:t>
            </a:fld>
            <a:endParaRPr lang="en-US"/>
          </a:p>
        </p:txBody>
      </p:sp>
      <p:sp>
        <p:nvSpPr>
          <p:cNvPr id="139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Hierarchical Finite-State Machine:</a:t>
            </a:r>
            <a:br>
              <a:rPr lang="en-US" sz="4000"/>
            </a:br>
            <a:r>
              <a:rPr lang="en-US" sz="4000"/>
              <a:t>UML Diagram</a:t>
            </a:r>
          </a:p>
        </p:txBody>
      </p:sp>
      <p:sp>
        <p:nvSpPr>
          <p:cNvPr id="139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/>
              <a:t>UML Reference: Figure 5.16 in Artificial Intelligence for Games</a:t>
            </a:r>
          </a:p>
        </p:txBody>
      </p:sp>
      <p:sp>
        <p:nvSpPr>
          <p:cNvPr id="1397764" name="Rectangle 4"/>
          <p:cNvSpPr>
            <a:spLocks noChangeArrowheads="1"/>
          </p:cNvSpPr>
          <p:nvPr/>
        </p:nvSpPr>
        <p:spPr bwMode="auto">
          <a:xfrm>
            <a:off x="914400" y="2514600"/>
            <a:ext cx="5257800" cy="3052763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7765" name="AutoShape 5"/>
          <p:cNvSpPr>
            <a:spLocks noChangeAspect="1" noChangeArrowheads="1" noTextEdit="1"/>
          </p:cNvSpPr>
          <p:nvPr/>
        </p:nvSpPr>
        <p:spPr bwMode="auto">
          <a:xfrm>
            <a:off x="228600" y="2971800"/>
            <a:ext cx="5715000" cy="226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7766" name="AutoShape 6"/>
          <p:cNvSpPr>
            <a:spLocks noChangeArrowheads="1"/>
          </p:cNvSpPr>
          <p:nvPr/>
        </p:nvSpPr>
        <p:spPr bwMode="auto">
          <a:xfrm>
            <a:off x="1054100" y="3241675"/>
            <a:ext cx="1484313" cy="63658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7767" name="Rectangle 7"/>
          <p:cNvSpPr>
            <a:spLocks noChangeArrowheads="1"/>
          </p:cNvSpPr>
          <p:nvPr/>
        </p:nvSpPr>
        <p:spPr bwMode="auto">
          <a:xfrm>
            <a:off x="1589088" y="3476625"/>
            <a:ext cx="4841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aseline="0">
                <a:solidFill>
                  <a:srgbClr val="000000"/>
                </a:solidFill>
                <a:latin typeface="Times New Roman" pitchFamily="18" charset="0"/>
              </a:rPr>
              <a:t>Wander</a:t>
            </a:r>
            <a:endParaRPr lang="en-US"/>
          </a:p>
        </p:txBody>
      </p:sp>
      <p:sp>
        <p:nvSpPr>
          <p:cNvPr id="1397768" name="AutoShape 8"/>
          <p:cNvSpPr>
            <a:spLocks noChangeArrowheads="1"/>
          </p:cNvSpPr>
          <p:nvPr/>
        </p:nvSpPr>
        <p:spPr bwMode="auto">
          <a:xfrm>
            <a:off x="4398963" y="3241675"/>
            <a:ext cx="1484312" cy="63658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7769" name="Rectangle 9"/>
          <p:cNvSpPr>
            <a:spLocks noChangeArrowheads="1"/>
          </p:cNvSpPr>
          <p:nvPr/>
        </p:nvSpPr>
        <p:spPr bwMode="auto">
          <a:xfrm>
            <a:off x="4972050" y="3476625"/>
            <a:ext cx="4079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aseline="0">
                <a:solidFill>
                  <a:srgbClr val="000000"/>
                </a:solidFill>
                <a:latin typeface="Times New Roman" pitchFamily="18" charset="0"/>
              </a:rPr>
              <a:t>Attack</a:t>
            </a:r>
            <a:endParaRPr lang="en-US"/>
          </a:p>
        </p:txBody>
      </p:sp>
      <p:sp>
        <p:nvSpPr>
          <p:cNvPr id="1397770" name="AutoShape 10"/>
          <p:cNvSpPr>
            <a:spLocks noChangeArrowheads="1"/>
          </p:cNvSpPr>
          <p:nvPr/>
        </p:nvSpPr>
        <p:spPr bwMode="auto">
          <a:xfrm>
            <a:off x="2727325" y="4545013"/>
            <a:ext cx="1484313" cy="636587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7771" name="Rectangle 11"/>
          <p:cNvSpPr>
            <a:spLocks noChangeArrowheads="1"/>
          </p:cNvSpPr>
          <p:nvPr/>
        </p:nvSpPr>
        <p:spPr bwMode="auto">
          <a:xfrm>
            <a:off x="3376613" y="4779963"/>
            <a:ext cx="2635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aseline="0">
                <a:solidFill>
                  <a:srgbClr val="000000"/>
                </a:solidFill>
                <a:latin typeface="Times New Roman" pitchFamily="18" charset="0"/>
              </a:rPr>
              <a:t>Flee</a:t>
            </a:r>
            <a:endParaRPr lang="en-US"/>
          </a:p>
        </p:txBody>
      </p:sp>
      <p:sp>
        <p:nvSpPr>
          <p:cNvPr id="1397772" name="Arc 12"/>
          <p:cNvSpPr>
            <a:spLocks/>
          </p:cNvSpPr>
          <p:nvPr/>
        </p:nvSpPr>
        <p:spPr bwMode="auto">
          <a:xfrm>
            <a:off x="2452688" y="3125788"/>
            <a:ext cx="1928812" cy="2589212"/>
          </a:xfrm>
          <a:custGeom>
            <a:avLst/>
            <a:gdLst>
              <a:gd name="G0" fmla="+- 8485 0 0"/>
              <a:gd name="G1" fmla="+- 21600 0 0"/>
              <a:gd name="G2" fmla="+- 21600 0 0"/>
              <a:gd name="T0" fmla="*/ 0 w 16080"/>
              <a:gd name="T1" fmla="*/ 1736 h 21600"/>
              <a:gd name="T2" fmla="*/ 16080 w 16080"/>
              <a:gd name="T3" fmla="*/ 1379 h 21600"/>
              <a:gd name="T4" fmla="*/ 8485 w 1608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80" h="21600" fill="none" extrusionOk="0">
                <a:moveTo>
                  <a:pt x="0" y="1736"/>
                </a:moveTo>
                <a:cubicBezTo>
                  <a:pt x="2682" y="590"/>
                  <a:pt x="5568" y="-1"/>
                  <a:pt x="8485" y="0"/>
                </a:cubicBezTo>
                <a:cubicBezTo>
                  <a:pt x="11078" y="0"/>
                  <a:pt x="13651" y="467"/>
                  <a:pt x="16079" y="1379"/>
                </a:cubicBezTo>
              </a:path>
              <a:path w="16080" h="21600" stroke="0" extrusionOk="0">
                <a:moveTo>
                  <a:pt x="0" y="1736"/>
                </a:moveTo>
                <a:cubicBezTo>
                  <a:pt x="2682" y="590"/>
                  <a:pt x="5568" y="-1"/>
                  <a:pt x="8485" y="0"/>
                </a:cubicBezTo>
                <a:cubicBezTo>
                  <a:pt x="11078" y="0"/>
                  <a:pt x="13651" y="467"/>
                  <a:pt x="16079" y="1379"/>
                </a:cubicBezTo>
                <a:lnTo>
                  <a:pt x="8485" y="21600"/>
                </a:lnTo>
                <a:close/>
              </a:path>
            </a:pathLst>
          </a:cu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7773" name="Freeform 13"/>
          <p:cNvSpPr>
            <a:spLocks/>
          </p:cNvSpPr>
          <p:nvPr/>
        </p:nvSpPr>
        <p:spPr bwMode="auto">
          <a:xfrm>
            <a:off x="4321175" y="3219450"/>
            <a:ext cx="165100" cy="109538"/>
          </a:xfrm>
          <a:custGeom>
            <a:avLst/>
            <a:gdLst>
              <a:gd name="T0" fmla="*/ 104 w 104"/>
              <a:gd name="T1" fmla="*/ 69 h 69"/>
              <a:gd name="T2" fmla="*/ 0 w 104"/>
              <a:gd name="T3" fmla="*/ 65 h 69"/>
              <a:gd name="T4" fmla="*/ 26 w 104"/>
              <a:gd name="T5" fmla="*/ 0 h 69"/>
              <a:gd name="T6" fmla="*/ 104 w 104"/>
              <a:gd name="T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69">
                <a:moveTo>
                  <a:pt x="104" y="69"/>
                </a:moveTo>
                <a:lnTo>
                  <a:pt x="0" y="65"/>
                </a:lnTo>
                <a:lnTo>
                  <a:pt x="26" y="0"/>
                </a:lnTo>
                <a:lnTo>
                  <a:pt x="104" y="6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7774" name="Rectangle 14"/>
          <p:cNvSpPr>
            <a:spLocks noChangeArrowheads="1"/>
          </p:cNvSpPr>
          <p:nvPr/>
        </p:nvSpPr>
        <p:spPr bwMode="auto">
          <a:xfrm>
            <a:off x="3060700" y="3032125"/>
            <a:ext cx="814388" cy="180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7775" name="Rectangle 15"/>
          <p:cNvSpPr>
            <a:spLocks noChangeArrowheads="1"/>
          </p:cNvSpPr>
          <p:nvPr/>
        </p:nvSpPr>
        <p:spPr bwMode="auto">
          <a:xfrm>
            <a:off x="3157538" y="3038475"/>
            <a:ext cx="6921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aseline="0">
                <a:solidFill>
                  <a:srgbClr val="000000"/>
                </a:solidFill>
                <a:latin typeface="Times New Roman" pitchFamily="18" charset="0"/>
              </a:rPr>
              <a:t>See Enemy</a:t>
            </a:r>
            <a:endParaRPr lang="en-US"/>
          </a:p>
        </p:txBody>
      </p:sp>
      <p:sp>
        <p:nvSpPr>
          <p:cNvPr id="1397776" name="Arc 16"/>
          <p:cNvSpPr>
            <a:spLocks/>
          </p:cNvSpPr>
          <p:nvPr/>
        </p:nvSpPr>
        <p:spPr bwMode="auto">
          <a:xfrm>
            <a:off x="4198938" y="3883025"/>
            <a:ext cx="936625" cy="965200"/>
          </a:xfrm>
          <a:custGeom>
            <a:avLst/>
            <a:gdLst>
              <a:gd name="G0" fmla="+- 0 0 0"/>
              <a:gd name="G1" fmla="+- 873 0 0"/>
              <a:gd name="G2" fmla="+- 21600 0 0"/>
              <a:gd name="T0" fmla="*/ 21582 w 21600"/>
              <a:gd name="T1" fmla="*/ 0 h 22276"/>
              <a:gd name="T2" fmla="*/ 2912 w 21600"/>
              <a:gd name="T3" fmla="*/ 22276 h 22276"/>
              <a:gd name="T4" fmla="*/ 0 w 21600"/>
              <a:gd name="T5" fmla="*/ 873 h 22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276" fill="none" extrusionOk="0">
                <a:moveTo>
                  <a:pt x="21582" y="-1"/>
                </a:moveTo>
                <a:cubicBezTo>
                  <a:pt x="21594" y="290"/>
                  <a:pt x="21600" y="581"/>
                  <a:pt x="21600" y="873"/>
                </a:cubicBezTo>
                <a:cubicBezTo>
                  <a:pt x="21600" y="11677"/>
                  <a:pt x="13617" y="20819"/>
                  <a:pt x="2911" y="22275"/>
                </a:cubicBezTo>
              </a:path>
              <a:path w="21600" h="22276" stroke="0" extrusionOk="0">
                <a:moveTo>
                  <a:pt x="21582" y="-1"/>
                </a:moveTo>
                <a:cubicBezTo>
                  <a:pt x="21594" y="290"/>
                  <a:pt x="21600" y="581"/>
                  <a:pt x="21600" y="873"/>
                </a:cubicBezTo>
                <a:cubicBezTo>
                  <a:pt x="21600" y="11677"/>
                  <a:pt x="13617" y="20819"/>
                  <a:pt x="2911" y="22275"/>
                </a:cubicBezTo>
                <a:lnTo>
                  <a:pt x="0" y="873"/>
                </a:lnTo>
                <a:close/>
              </a:path>
            </a:pathLst>
          </a:cu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7777" name="Freeform 17"/>
          <p:cNvSpPr>
            <a:spLocks/>
          </p:cNvSpPr>
          <p:nvPr/>
        </p:nvSpPr>
        <p:spPr bwMode="auto">
          <a:xfrm>
            <a:off x="4216400" y="4794250"/>
            <a:ext cx="160338" cy="109538"/>
          </a:xfrm>
          <a:custGeom>
            <a:avLst/>
            <a:gdLst>
              <a:gd name="T0" fmla="*/ 0 w 101"/>
              <a:gd name="T1" fmla="*/ 43 h 69"/>
              <a:gd name="T2" fmla="*/ 96 w 101"/>
              <a:gd name="T3" fmla="*/ 0 h 69"/>
              <a:gd name="T4" fmla="*/ 101 w 101"/>
              <a:gd name="T5" fmla="*/ 69 h 69"/>
              <a:gd name="T6" fmla="*/ 0 w 101"/>
              <a:gd name="T7" fmla="*/ 4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" h="69">
                <a:moveTo>
                  <a:pt x="0" y="43"/>
                </a:moveTo>
                <a:lnTo>
                  <a:pt x="96" y="0"/>
                </a:lnTo>
                <a:lnTo>
                  <a:pt x="101" y="69"/>
                </a:lnTo>
                <a:lnTo>
                  <a:pt x="0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7778" name="Freeform 18"/>
          <p:cNvSpPr>
            <a:spLocks/>
          </p:cNvSpPr>
          <p:nvPr/>
        </p:nvSpPr>
        <p:spPr bwMode="auto">
          <a:xfrm>
            <a:off x="4532313" y="4202113"/>
            <a:ext cx="701675" cy="727075"/>
          </a:xfrm>
          <a:custGeom>
            <a:avLst/>
            <a:gdLst>
              <a:gd name="T0" fmla="*/ 0 w 442"/>
              <a:gd name="T1" fmla="*/ 381 h 458"/>
              <a:gd name="T2" fmla="*/ 361 w 442"/>
              <a:gd name="T3" fmla="*/ 0 h 458"/>
              <a:gd name="T4" fmla="*/ 442 w 442"/>
              <a:gd name="T5" fmla="*/ 77 h 458"/>
              <a:gd name="T6" fmla="*/ 80 w 442"/>
              <a:gd name="T7" fmla="*/ 458 h 458"/>
              <a:gd name="T8" fmla="*/ 0 w 442"/>
              <a:gd name="T9" fmla="*/ 381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" h="458">
                <a:moveTo>
                  <a:pt x="0" y="381"/>
                </a:moveTo>
                <a:lnTo>
                  <a:pt x="361" y="0"/>
                </a:lnTo>
                <a:lnTo>
                  <a:pt x="442" y="77"/>
                </a:lnTo>
                <a:lnTo>
                  <a:pt x="80" y="458"/>
                </a:lnTo>
                <a:lnTo>
                  <a:pt x="0" y="3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7779" name="Rectangle 19"/>
          <p:cNvSpPr>
            <a:spLocks noChangeArrowheads="1"/>
          </p:cNvSpPr>
          <p:nvPr/>
        </p:nvSpPr>
        <p:spPr bwMode="auto">
          <a:xfrm rot="18780000">
            <a:off x="4541838" y="4432300"/>
            <a:ext cx="7254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aseline="0">
                <a:solidFill>
                  <a:srgbClr val="000000"/>
                </a:solidFill>
                <a:latin typeface="Times New Roman" pitchFamily="18" charset="0"/>
              </a:rPr>
              <a:t>Low Health</a:t>
            </a:r>
            <a:endParaRPr lang="en-US"/>
          </a:p>
        </p:txBody>
      </p:sp>
      <p:sp>
        <p:nvSpPr>
          <p:cNvPr id="1397780" name="Arc 20"/>
          <p:cNvSpPr>
            <a:spLocks/>
          </p:cNvSpPr>
          <p:nvPr/>
        </p:nvSpPr>
        <p:spPr bwMode="auto">
          <a:xfrm>
            <a:off x="1792288" y="3992563"/>
            <a:ext cx="930275" cy="868362"/>
          </a:xfrm>
          <a:custGeom>
            <a:avLst/>
            <a:gdLst>
              <a:gd name="G0" fmla="+- 21600 0 0"/>
              <a:gd name="G1" fmla="+- 158 0 0"/>
              <a:gd name="G2" fmla="+- 21600 0 0"/>
              <a:gd name="T0" fmla="*/ 23261 w 23261"/>
              <a:gd name="T1" fmla="*/ 21694 h 21758"/>
              <a:gd name="T2" fmla="*/ 1 w 23261"/>
              <a:gd name="T3" fmla="*/ 0 h 21758"/>
              <a:gd name="T4" fmla="*/ 21600 w 23261"/>
              <a:gd name="T5" fmla="*/ 158 h 21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261" h="21758" fill="none" extrusionOk="0">
                <a:moveTo>
                  <a:pt x="23261" y="21694"/>
                </a:moveTo>
                <a:cubicBezTo>
                  <a:pt x="22708" y="21736"/>
                  <a:pt x="22154" y="21757"/>
                  <a:pt x="21600" y="21758"/>
                </a:cubicBezTo>
                <a:cubicBezTo>
                  <a:pt x="9670" y="21758"/>
                  <a:pt x="0" y="12087"/>
                  <a:pt x="0" y="158"/>
                </a:cubicBezTo>
                <a:cubicBezTo>
                  <a:pt x="-1" y="105"/>
                  <a:pt x="0" y="52"/>
                  <a:pt x="0" y="-1"/>
                </a:cubicBezTo>
              </a:path>
              <a:path w="23261" h="21758" stroke="0" extrusionOk="0">
                <a:moveTo>
                  <a:pt x="23261" y="21694"/>
                </a:moveTo>
                <a:cubicBezTo>
                  <a:pt x="22708" y="21736"/>
                  <a:pt x="22154" y="21757"/>
                  <a:pt x="21600" y="21758"/>
                </a:cubicBezTo>
                <a:cubicBezTo>
                  <a:pt x="9670" y="21758"/>
                  <a:pt x="0" y="12087"/>
                  <a:pt x="0" y="158"/>
                </a:cubicBezTo>
                <a:cubicBezTo>
                  <a:pt x="-1" y="105"/>
                  <a:pt x="0" y="52"/>
                  <a:pt x="0" y="-1"/>
                </a:cubicBezTo>
                <a:lnTo>
                  <a:pt x="21600" y="158"/>
                </a:lnTo>
                <a:close/>
              </a:path>
            </a:pathLst>
          </a:cu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7781" name="Freeform 21"/>
          <p:cNvSpPr>
            <a:spLocks/>
          </p:cNvSpPr>
          <p:nvPr/>
        </p:nvSpPr>
        <p:spPr bwMode="auto">
          <a:xfrm>
            <a:off x="1727200" y="3883025"/>
            <a:ext cx="111125" cy="161925"/>
          </a:xfrm>
          <a:custGeom>
            <a:avLst/>
            <a:gdLst>
              <a:gd name="T0" fmla="*/ 44 w 70"/>
              <a:gd name="T1" fmla="*/ 0 h 102"/>
              <a:gd name="T2" fmla="*/ 70 w 70"/>
              <a:gd name="T3" fmla="*/ 102 h 102"/>
              <a:gd name="T4" fmla="*/ 0 w 70"/>
              <a:gd name="T5" fmla="*/ 96 h 102"/>
              <a:gd name="T6" fmla="*/ 44 w 70"/>
              <a:gd name="T7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102">
                <a:moveTo>
                  <a:pt x="44" y="0"/>
                </a:moveTo>
                <a:lnTo>
                  <a:pt x="70" y="102"/>
                </a:lnTo>
                <a:lnTo>
                  <a:pt x="0" y="96"/>
                </a:lnTo>
                <a:lnTo>
                  <a:pt x="44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7782" name="Freeform 22"/>
          <p:cNvSpPr>
            <a:spLocks/>
          </p:cNvSpPr>
          <p:nvPr/>
        </p:nvSpPr>
        <p:spPr bwMode="auto">
          <a:xfrm>
            <a:off x="1704975" y="4265613"/>
            <a:ext cx="636588" cy="657225"/>
          </a:xfrm>
          <a:custGeom>
            <a:avLst/>
            <a:gdLst>
              <a:gd name="T0" fmla="*/ 82 w 401"/>
              <a:gd name="T1" fmla="*/ 0 h 414"/>
              <a:gd name="T2" fmla="*/ 401 w 401"/>
              <a:gd name="T3" fmla="*/ 337 h 414"/>
              <a:gd name="T4" fmla="*/ 319 w 401"/>
              <a:gd name="T5" fmla="*/ 414 h 414"/>
              <a:gd name="T6" fmla="*/ 0 w 401"/>
              <a:gd name="T7" fmla="*/ 77 h 414"/>
              <a:gd name="T8" fmla="*/ 82 w 401"/>
              <a:gd name="T9" fmla="*/ 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414">
                <a:moveTo>
                  <a:pt x="82" y="0"/>
                </a:moveTo>
                <a:lnTo>
                  <a:pt x="401" y="337"/>
                </a:lnTo>
                <a:lnTo>
                  <a:pt x="319" y="414"/>
                </a:lnTo>
                <a:lnTo>
                  <a:pt x="0" y="77"/>
                </a:lnTo>
                <a:lnTo>
                  <a:pt x="8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7783" name="Rectangle 23"/>
          <p:cNvSpPr>
            <a:spLocks noChangeArrowheads="1"/>
          </p:cNvSpPr>
          <p:nvPr/>
        </p:nvSpPr>
        <p:spPr bwMode="auto">
          <a:xfrm rot="2760000">
            <a:off x="1727994" y="4517231"/>
            <a:ext cx="6572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aseline="0">
                <a:solidFill>
                  <a:srgbClr val="000000"/>
                </a:solidFill>
                <a:latin typeface="Times New Roman" pitchFamily="18" charset="0"/>
              </a:rPr>
              <a:t>No Enemy</a:t>
            </a:r>
            <a:endParaRPr lang="en-US"/>
          </a:p>
        </p:txBody>
      </p:sp>
      <p:sp>
        <p:nvSpPr>
          <p:cNvPr id="1397784" name="Freeform 24"/>
          <p:cNvSpPr>
            <a:spLocks/>
          </p:cNvSpPr>
          <p:nvPr/>
        </p:nvSpPr>
        <p:spPr bwMode="auto">
          <a:xfrm>
            <a:off x="2547938" y="3787775"/>
            <a:ext cx="1941512" cy="284163"/>
          </a:xfrm>
          <a:custGeom>
            <a:avLst/>
            <a:gdLst>
              <a:gd name="T0" fmla="*/ 8 w 1223"/>
              <a:gd name="T1" fmla="*/ 39 h 179"/>
              <a:gd name="T2" fmla="*/ 19 w 1223"/>
              <a:gd name="T3" fmla="*/ 45 h 179"/>
              <a:gd name="T4" fmla="*/ 31 w 1223"/>
              <a:gd name="T5" fmla="*/ 50 h 179"/>
              <a:gd name="T6" fmla="*/ 43 w 1223"/>
              <a:gd name="T7" fmla="*/ 56 h 179"/>
              <a:gd name="T8" fmla="*/ 56 w 1223"/>
              <a:gd name="T9" fmla="*/ 62 h 179"/>
              <a:gd name="T10" fmla="*/ 69 w 1223"/>
              <a:gd name="T11" fmla="*/ 68 h 179"/>
              <a:gd name="T12" fmla="*/ 82 w 1223"/>
              <a:gd name="T13" fmla="*/ 74 h 179"/>
              <a:gd name="T14" fmla="*/ 94 w 1223"/>
              <a:gd name="T15" fmla="*/ 80 h 179"/>
              <a:gd name="T16" fmla="*/ 108 w 1223"/>
              <a:gd name="T17" fmla="*/ 86 h 179"/>
              <a:gd name="T18" fmla="*/ 122 w 1223"/>
              <a:gd name="T19" fmla="*/ 91 h 179"/>
              <a:gd name="T20" fmla="*/ 138 w 1223"/>
              <a:gd name="T21" fmla="*/ 97 h 179"/>
              <a:gd name="T22" fmla="*/ 154 w 1223"/>
              <a:gd name="T23" fmla="*/ 103 h 179"/>
              <a:gd name="T24" fmla="*/ 169 w 1223"/>
              <a:gd name="T25" fmla="*/ 109 h 179"/>
              <a:gd name="T26" fmla="*/ 187 w 1223"/>
              <a:gd name="T27" fmla="*/ 115 h 179"/>
              <a:gd name="T28" fmla="*/ 204 w 1223"/>
              <a:gd name="T29" fmla="*/ 121 h 179"/>
              <a:gd name="T30" fmla="*/ 223 w 1223"/>
              <a:gd name="T31" fmla="*/ 126 h 179"/>
              <a:gd name="T32" fmla="*/ 244 w 1223"/>
              <a:gd name="T33" fmla="*/ 132 h 179"/>
              <a:gd name="T34" fmla="*/ 265 w 1223"/>
              <a:gd name="T35" fmla="*/ 138 h 179"/>
              <a:gd name="T36" fmla="*/ 288 w 1223"/>
              <a:gd name="T37" fmla="*/ 144 h 179"/>
              <a:gd name="T38" fmla="*/ 313 w 1223"/>
              <a:gd name="T39" fmla="*/ 150 h 179"/>
              <a:gd name="T40" fmla="*/ 341 w 1223"/>
              <a:gd name="T41" fmla="*/ 156 h 179"/>
              <a:gd name="T42" fmla="*/ 373 w 1223"/>
              <a:gd name="T43" fmla="*/ 162 h 179"/>
              <a:gd name="T44" fmla="*/ 410 w 1223"/>
              <a:gd name="T45" fmla="*/ 167 h 179"/>
              <a:gd name="T46" fmla="*/ 461 w 1223"/>
              <a:gd name="T47" fmla="*/ 173 h 179"/>
              <a:gd name="T48" fmla="*/ 580 w 1223"/>
              <a:gd name="T49" fmla="*/ 179 h 179"/>
              <a:gd name="T50" fmla="*/ 696 w 1223"/>
              <a:gd name="T51" fmla="*/ 173 h 179"/>
              <a:gd name="T52" fmla="*/ 757 w 1223"/>
              <a:gd name="T53" fmla="*/ 166 h 179"/>
              <a:gd name="T54" fmla="*/ 801 w 1223"/>
              <a:gd name="T55" fmla="*/ 159 h 179"/>
              <a:gd name="T56" fmla="*/ 838 w 1223"/>
              <a:gd name="T57" fmla="*/ 151 h 179"/>
              <a:gd name="T58" fmla="*/ 870 w 1223"/>
              <a:gd name="T59" fmla="*/ 144 h 179"/>
              <a:gd name="T60" fmla="*/ 898 w 1223"/>
              <a:gd name="T61" fmla="*/ 137 h 179"/>
              <a:gd name="T62" fmla="*/ 924 w 1223"/>
              <a:gd name="T63" fmla="*/ 130 h 179"/>
              <a:gd name="T64" fmla="*/ 949 w 1223"/>
              <a:gd name="T65" fmla="*/ 123 h 179"/>
              <a:gd name="T66" fmla="*/ 971 w 1223"/>
              <a:gd name="T67" fmla="*/ 115 h 179"/>
              <a:gd name="T68" fmla="*/ 992 w 1223"/>
              <a:gd name="T69" fmla="*/ 108 h 179"/>
              <a:gd name="T70" fmla="*/ 1012 w 1223"/>
              <a:gd name="T71" fmla="*/ 101 h 179"/>
              <a:gd name="T72" fmla="*/ 1032 w 1223"/>
              <a:gd name="T73" fmla="*/ 94 h 179"/>
              <a:gd name="T74" fmla="*/ 1049 w 1223"/>
              <a:gd name="T75" fmla="*/ 87 h 179"/>
              <a:gd name="T76" fmla="*/ 1067 w 1223"/>
              <a:gd name="T77" fmla="*/ 80 h 179"/>
              <a:gd name="T78" fmla="*/ 1083 w 1223"/>
              <a:gd name="T79" fmla="*/ 71 h 179"/>
              <a:gd name="T80" fmla="*/ 1100 w 1223"/>
              <a:gd name="T81" fmla="*/ 64 h 179"/>
              <a:gd name="T82" fmla="*/ 1115 w 1223"/>
              <a:gd name="T83" fmla="*/ 57 h 179"/>
              <a:gd name="T84" fmla="*/ 1130 w 1223"/>
              <a:gd name="T85" fmla="*/ 50 h 179"/>
              <a:gd name="T86" fmla="*/ 1144 w 1223"/>
              <a:gd name="T87" fmla="*/ 43 h 179"/>
              <a:gd name="T88" fmla="*/ 1158 w 1223"/>
              <a:gd name="T89" fmla="*/ 35 h 179"/>
              <a:gd name="T90" fmla="*/ 1172 w 1223"/>
              <a:gd name="T91" fmla="*/ 28 h 179"/>
              <a:gd name="T92" fmla="*/ 1185 w 1223"/>
              <a:gd name="T93" fmla="*/ 21 h 179"/>
              <a:gd name="T94" fmla="*/ 1198 w 1223"/>
              <a:gd name="T95" fmla="*/ 14 h 179"/>
              <a:gd name="T96" fmla="*/ 1211 w 1223"/>
              <a:gd name="T97" fmla="*/ 7 h 179"/>
              <a:gd name="T98" fmla="*/ 1223 w 1223"/>
              <a:gd name="T99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23" h="179">
                <a:moveTo>
                  <a:pt x="0" y="35"/>
                </a:moveTo>
                <a:lnTo>
                  <a:pt x="3" y="36"/>
                </a:lnTo>
                <a:lnTo>
                  <a:pt x="5" y="38"/>
                </a:lnTo>
                <a:lnTo>
                  <a:pt x="8" y="39"/>
                </a:lnTo>
                <a:lnTo>
                  <a:pt x="11" y="40"/>
                </a:lnTo>
                <a:lnTo>
                  <a:pt x="14" y="42"/>
                </a:lnTo>
                <a:lnTo>
                  <a:pt x="17" y="43"/>
                </a:lnTo>
                <a:lnTo>
                  <a:pt x="19" y="45"/>
                </a:lnTo>
                <a:lnTo>
                  <a:pt x="22" y="46"/>
                </a:lnTo>
                <a:lnTo>
                  <a:pt x="25" y="48"/>
                </a:lnTo>
                <a:lnTo>
                  <a:pt x="28" y="49"/>
                </a:lnTo>
                <a:lnTo>
                  <a:pt x="31" y="50"/>
                </a:lnTo>
                <a:lnTo>
                  <a:pt x="34" y="52"/>
                </a:lnTo>
                <a:lnTo>
                  <a:pt x="37" y="54"/>
                </a:lnTo>
                <a:lnTo>
                  <a:pt x="41" y="55"/>
                </a:lnTo>
                <a:lnTo>
                  <a:pt x="43" y="56"/>
                </a:lnTo>
                <a:lnTo>
                  <a:pt x="46" y="57"/>
                </a:lnTo>
                <a:lnTo>
                  <a:pt x="49" y="60"/>
                </a:lnTo>
                <a:lnTo>
                  <a:pt x="52" y="61"/>
                </a:lnTo>
                <a:lnTo>
                  <a:pt x="56" y="62"/>
                </a:lnTo>
                <a:lnTo>
                  <a:pt x="58" y="63"/>
                </a:lnTo>
                <a:lnTo>
                  <a:pt x="62" y="66"/>
                </a:lnTo>
                <a:lnTo>
                  <a:pt x="65" y="67"/>
                </a:lnTo>
                <a:lnTo>
                  <a:pt x="69" y="68"/>
                </a:lnTo>
                <a:lnTo>
                  <a:pt x="71" y="69"/>
                </a:lnTo>
                <a:lnTo>
                  <a:pt x="75" y="71"/>
                </a:lnTo>
                <a:lnTo>
                  <a:pt x="78" y="73"/>
                </a:lnTo>
                <a:lnTo>
                  <a:pt x="82" y="74"/>
                </a:lnTo>
                <a:lnTo>
                  <a:pt x="85" y="75"/>
                </a:lnTo>
                <a:lnTo>
                  <a:pt x="87" y="77"/>
                </a:lnTo>
                <a:lnTo>
                  <a:pt x="91" y="79"/>
                </a:lnTo>
                <a:lnTo>
                  <a:pt x="94" y="80"/>
                </a:lnTo>
                <a:lnTo>
                  <a:pt x="98" y="81"/>
                </a:lnTo>
                <a:lnTo>
                  <a:pt x="101" y="83"/>
                </a:lnTo>
                <a:lnTo>
                  <a:pt x="105" y="84"/>
                </a:lnTo>
                <a:lnTo>
                  <a:pt x="108" y="86"/>
                </a:lnTo>
                <a:lnTo>
                  <a:pt x="112" y="87"/>
                </a:lnTo>
                <a:lnTo>
                  <a:pt x="115" y="88"/>
                </a:lnTo>
                <a:lnTo>
                  <a:pt x="119" y="90"/>
                </a:lnTo>
                <a:lnTo>
                  <a:pt x="122" y="91"/>
                </a:lnTo>
                <a:lnTo>
                  <a:pt x="127" y="93"/>
                </a:lnTo>
                <a:lnTo>
                  <a:pt x="131" y="94"/>
                </a:lnTo>
                <a:lnTo>
                  <a:pt x="134" y="96"/>
                </a:lnTo>
                <a:lnTo>
                  <a:pt x="138" y="97"/>
                </a:lnTo>
                <a:lnTo>
                  <a:pt x="142" y="98"/>
                </a:lnTo>
                <a:lnTo>
                  <a:pt x="146" y="100"/>
                </a:lnTo>
                <a:lnTo>
                  <a:pt x="149" y="102"/>
                </a:lnTo>
                <a:lnTo>
                  <a:pt x="154" y="103"/>
                </a:lnTo>
                <a:lnTo>
                  <a:pt x="158" y="104"/>
                </a:lnTo>
                <a:lnTo>
                  <a:pt x="161" y="105"/>
                </a:lnTo>
                <a:lnTo>
                  <a:pt x="166" y="108"/>
                </a:lnTo>
                <a:lnTo>
                  <a:pt x="169" y="109"/>
                </a:lnTo>
                <a:lnTo>
                  <a:pt x="174" y="110"/>
                </a:lnTo>
                <a:lnTo>
                  <a:pt x="179" y="111"/>
                </a:lnTo>
                <a:lnTo>
                  <a:pt x="182" y="114"/>
                </a:lnTo>
                <a:lnTo>
                  <a:pt x="187" y="115"/>
                </a:lnTo>
                <a:lnTo>
                  <a:pt x="192" y="116"/>
                </a:lnTo>
                <a:lnTo>
                  <a:pt x="196" y="117"/>
                </a:lnTo>
                <a:lnTo>
                  <a:pt x="200" y="119"/>
                </a:lnTo>
                <a:lnTo>
                  <a:pt x="204" y="121"/>
                </a:lnTo>
                <a:lnTo>
                  <a:pt x="209" y="122"/>
                </a:lnTo>
                <a:lnTo>
                  <a:pt x="214" y="123"/>
                </a:lnTo>
                <a:lnTo>
                  <a:pt x="218" y="125"/>
                </a:lnTo>
                <a:lnTo>
                  <a:pt x="223" y="126"/>
                </a:lnTo>
                <a:lnTo>
                  <a:pt x="229" y="128"/>
                </a:lnTo>
                <a:lnTo>
                  <a:pt x="234" y="129"/>
                </a:lnTo>
                <a:lnTo>
                  <a:pt x="238" y="131"/>
                </a:lnTo>
                <a:lnTo>
                  <a:pt x="244" y="132"/>
                </a:lnTo>
                <a:lnTo>
                  <a:pt x="249" y="133"/>
                </a:lnTo>
                <a:lnTo>
                  <a:pt x="254" y="135"/>
                </a:lnTo>
                <a:lnTo>
                  <a:pt x="259" y="136"/>
                </a:lnTo>
                <a:lnTo>
                  <a:pt x="265" y="138"/>
                </a:lnTo>
                <a:lnTo>
                  <a:pt x="271" y="139"/>
                </a:lnTo>
                <a:lnTo>
                  <a:pt x="276" y="141"/>
                </a:lnTo>
                <a:lnTo>
                  <a:pt x="282" y="142"/>
                </a:lnTo>
                <a:lnTo>
                  <a:pt x="288" y="144"/>
                </a:lnTo>
                <a:lnTo>
                  <a:pt x="295" y="145"/>
                </a:lnTo>
                <a:lnTo>
                  <a:pt x="300" y="146"/>
                </a:lnTo>
                <a:lnTo>
                  <a:pt x="306" y="148"/>
                </a:lnTo>
                <a:lnTo>
                  <a:pt x="313" y="150"/>
                </a:lnTo>
                <a:lnTo>
                  <a:pt x="320" y="151"/>
                </a:lnTo>
                <a:lnTo>
                  <a:pt x="327" y="152"/>
                </a:lnTo>
                <a:lnTo>
                  <a:pt x="334" y="153"/>
                </a:lnTo>
                <a:lnTo>
                  <a:pt x="341" y="156"/>
                </a:lnTo>
                <a:lnTo>
                  <a:pt x="348" y="157"/>
                </a:lnTo>
                <a:lnTo>
                  <a:pt x="357" y="158"/>
                </a:lnTo>
                <a:lnTo>
                  <a:pt x="365" y="159"/>
                </a:lnTo>
                <a:lnTo>
                  <a:pt x="373" y="162"/>
                </a:lnTo>
                <a:lnTo>
                  <a:pt x="382" y="163"/>
                </a:lnTo>
                <a:lnTo>
                  <a:pt x="390" y="164"/>
                </a:lnTo>
                <a:lnTo>
                  <a:pt x="401" y="165"/>
                </a:lnTo>
                <a:lnTo>
                  <a:pt x="410" y="167"/>
                </a:lnTo>
                <a:lnTo>
                  <a:pt x="422" y="169"/>
                </a:lnTo>
                <a:lnTo>
                  <a:pt x="434" y="170"/>
                </a:lnTo>
                <a:lnTo>
                  <a:pt x="447" y="171"/>
                </a:lnTo>
                <a:lnTo>
                  <a:pt x="461" y="173"/>
                </a:lnTo>
                <a:lnTo>
                  <a:pt x="477" y="174"/>
                </a:lnTo>
                <a:lnTo>
                  <a:pt x="496" y="176"/>
                </a:lnTo>
                <a:lnTo>
                  <a:pt x="520" y="177"/>
                </a:lnTo>
                <a:lnTo>
                  <a:pt x="580" y="179"/>
                </a:lnTo>
                <a:lnTo>
                  <a:pt x="580" y="179"/>
                </a:lnTo>
                <a:lnTo>
                  <a:pt x="647" y="177"/>
                </a:lnTo>
                <a:lnTo>
                  <a:pt x="675" y="174"/>
                </a:lnTo>
                <a:lnTo>
                  <a:pt x="696" y="173"/>
                </a:lnTo>
                <a:lnTo>
                  <a:pt x="714" y="171"/>
                </a:lnTo>
                <a:lnTo>
                  <a:pt x="729" y="170"/>
                </a:lnTo>
                <a:lnTo>
                  <a:pt x="744" y="167"/>
                </a:lnTo>
                <a:lnTo>
                  <a:pt x="757" y="166"/>
                </a:lnTo>
                <a:lnTo>
                  <a:pt x="769" y="164"/>
                </a:lnTo>
                <a:lnTo>
                  <a:pt x="780" y="163"/>
                </a:lnTo>
                <a:lnTo>
                  <a:pt x="791" y="160"/>
                </a:lnTo>
                <a:lnTo>
                  <a:pt x="801" y="159"/>
                </a:lnTo>
                <a:lnTo>
                  <a:pt x="811" y="157"/>
                </a:lnTo>
                <a:lnTo>
                  <a:pt x="820" y="155"/>
                </a:lnTo>
                <a:lnTo>
                  <a:pt x="829" y="153"/>
                </a:lnTo>
                <a:lnTo>
                  <a:pt x="838" y="151"/>
                </a:lnTo>
                <a:lnTo>
                  <a:pt x="846" y="150"/>
                </a:lnTo>
                <a:lnTo>
                  <a:pt x="854" y="148"/>
                </a:lnTo>
                <a:lnTo>
                  <a:pt x="862" y="146"/>
                </a:lnTo>
                <a:lnTo>
                  <a:pt x="870" y="144"/>
                </a:lnTo>
                <a:lnTo>
                  <a:pt x="877" y="143"/>
                </a:lnTo>
                <a:lnTo>
                  <a:pt x="884" y="141"/>
                </a:lnTo>
                <a:lnTo>
                  <a:pt x="891" y="139"/>
                </a:lnTo>
                <a:lnTo>
                  <a:pt x="898" y="137"/>
                </a:lnTo>
                <a:lnTo>
                  <a:pt x="905" y="135"/>
                </a:lnTo>
                <a:lnTo>
                  <a:pt x="911" y="133"/>
                </a:lnTo>
                <a:lnTo>
                  <a:pt x="918" y="131"/>
                </a:lnTo>
                <a:lnTo>
                  <a:pt x="924" y="130"/>
                </a:lnTo>
                <a:lnTo>
                  <a:pt x="931" y="128"/>
                </a:lnTo>
                <a:lnTo>
                  <a:pt x="937" y="126"/>
                </a:lnTo>
                <a:lnTo>
                  <a:pt x="943" y="124"/>
                </a:lnTo>
                <a:lnTo>
                  <a:pt x="949" y="123"/>
                </a:lnTo>
                <a:lnTo>
                  <a:pt x="955" y="121"/>
                </a:lnTo>
                <a:lnTo>
                  <a:pt x="960" y="119"/>
                </a:lnTo>
                <a:lnTo>
                  <a:pt x="966" y="117"/>
                </a:lnTo>
                <a:lnTo>
                  <a:pt x="971" y="115"/>
                </a:lnTo>
                <a:lnTo>
                  <a:pt x="977" y="114"/>
                </a:lnTo>
                <a:lnTo>
                  <a:pt x="982" y="111"/>
                </a:lnTo>
                <a:lnTo>
                  <a:pt x="987" y="110"/>
                </a:lnTo>
                <a:lnTo>
                  <a:pt x="992" y="108"/>
                </a:lnTo>
                <a:lnTo>
                  <a:pt x="998" y="107"/>
                </a:lnTo>
                <a:lnTo>
                  <a:pt x="1003" y="104"/>
                </a:lnTo>
                <a:lnTo>
                  <a:pt x="1007" y="103"/>
                </a:lnTo>
                <a:lnTo>
                  <a:pt x="1012" y="101"/>
                </a:lnTo>
                <a:lnTo>
                  <a:pt x="1018" y="100"/>
                </a:lnTo>
                <a:lnTo>
                  <a:pt x="1022" y="97"/>
                </a:lnTo>
                <a:lnTo>
                  <a:pt x="1027" y="95"/>
                </a:lnTo>
                <a:lnTo>
                  <a:pt x="1032" y="94"/>
                </a:lnTo>
                <a:lnTo>
                  <a:pt x="1037" y="91"/>
                </a:lnTo>
                <a:lnTo>
                  <a:pt x="1041" y="90"/>
                </a:lnTo>
                <a:lnTo>
                  <a:pt x="1045" y="88"/>
                </a:lnTo>
                <a:lnTo>
                  <a:pt x="1049" y="87"/>
                </a:lnTo>
                <a:lnTo>
                  <a:pt x="1054" y="84"/>
                </a:lnTo>
                <a:lnTo>
                  <a:pt x="1059" y="83"/>
                </a:lnTo>
                <a:lnTo>
                  <a:pt x="1062" y="81"/>
                </a:lnTo>
                <a:lnTo>
                  <a:pt x="1067" y="80"/>
                </a:lnTo>
                <a:lnTo>
                  <a:pt x="1072" y="77"/>
                </a:lnTo>
                <a:lnTo>
                  <a:pt x="1075" y="75"/>
                </a:lnTo>
                <a:lnTo>
                  <a:pt x="1080" y="74"/>
                </a:lnTo>
                <a:lnTo>
                  <a:pt x="1083" y="71"/>
                </a:lnTo>
                <a:lnTo>
                  <a:pt x="1088" y="70"/>
                </a:lnTo>
                <a:lnTo>
                  <a:pt x="1092" y="68"/>
                </a:lnTo>
                <a:lnTo>
                  <a:pt x="1096" y="67"/>
                </a:lnTo>
                <a:lnTo>
                  <a:pt x="1100" y="64"/>
                </a:lnTo>
                <a:lnTo>
                  <a:pt x="1103" y="63"/>
                </a:lnTo>
                <a:lnTo>
                  <a:pt x="1108" y="61"/>
                </a:lnTo>
                <a:lnTo>
                  <a:pt x="1111" y="60"/>
                </a:lnTo>
                <a:lnTo>
                  <a:pt x="1115" y="57"/>
                </a:lnTo>
                <a:lnTo>
                  <a:pt x="1118" y="55"/>
                </a:lnTo>
                <a:lnTo>
                  <a:pt x="1123" y="54"/>
                </a:lnTo>
                <a:lnTo>
                  <a:pt x="1127" y="52"/>
                </a:lnTo>
                <a:lnTo>
                  <a:pt x="1130" y="50"/>
                </a:lnTo>
                <a:lnTo>
                  <a:pt x="1134" y="48"/>
                </a:lnTo>
                <a:lnTo>
                  <a:pt x="1137" y="47"/>
                </a:lnTo>
                <a:lnTo>
                  <a:pt x="1141" y="45"/>
                </a:lnTo>
                <a:lnTo>
                  <a:pt x="1144" y="43"/>
                </a:lnTo>
                <a:lnTo>
                  <a:pt x="1148" y="41"/>
                </a:lnTo>
                <a:lnTo>
                  <a:pt x="1151" y="40"/>
                </a:lnTo>
                <a:lnTo>
                  <a:pt x="1155" y="38"/>
                </a:lnTo>
                <a:lnTo>
                  <a:pt x="1158" y="35"/>
                </a:lnTo>
                <a:lnTo>
                  <a:pt x="1162" y="34"/>
                </a:lnTo>
                <a:lnTo>
                  <a:pt x="1165" y="32"/>
                </a:lnTo>
                <a:lnTo>
                  <a:pt x="1169" y="31"/>
                </a:lnTo>
                <a:lnTo>
                  <a:pt x="1172" y="28"/>
                </a:lnTo>
                <a:lnTo>
                  <a:pt x="1176" y="27"/>
                </a:lnTo>
                <a:lnTo>
                  <a:pt x="1178" y="25"/>
                </a:lnTo>
                <a:lnTo>
                  <a:pt x="1182" y="24"/>
                </a:lnTo>
                <a:lnTo>
                  <a:pt x="1185" y="21"/>
                </a:lnTo>
                <a:lnTo>
                  <a:pt x="1189" y="20"/>
                </a:lnTo>
                <a:lnTo>
                  <a:pt x="1191" y="18"/>
                </a:lnTo>
                <a:lnTo>
                  <a:pt x="1195" y="15"/>
                </a:lnTo>
                <a:lnTo>
                  <a:pt x="1198" y="14"/>
                </a:lnTo>
                <a:lnTo>
                  <a:pt x="1202" y="12"/>
                </a:lnTo>
                <a:lnTo>
                  <a:pt x="1204" y="11"/>
                </a:lnTo>
                <a:lnTo>
                  <a:pt x="1207" y="8"/>
                </a:lnTo>
                <a:lnTo>
                  <a:pt x="1211" y="7"/>
                </a:lnTo>
                <a:lnTo>
                  <a:pt x="1213" y="5"/>
                </a:lnTo>
                <a:lnTo>
                  <a:pt x="1217" y="4"/>
                </a:lnTo>
                <a:lnTo>
                  <a:pt x="1219" y="1"/>
                </a:lnTo>
                <a:lnTo>
                  <a:pt x="1223" y="0"/>
                </a:lnTo>
              </a:path>
            </a:pathLst>
          </a:custGeom>
          <a:noFill/>
          <a:ln w="1111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7785" name="Freeform 25"/>
          <p:cNvSpPr>
            <a:spLocks/>
          </p:cNvSpPr>
          <p:nvPr/>
        </p:nvSpPr>
        <p:spPr bwMode="auto">
          <a:xfrm>
            <a:off x="2451100" y="3789363"/>
            <a:ext cx="163513" cy="125412"/>
          </a:xfrm>
          <a:custGeom>
            <a:avLst/>
            <a:gdLst>
              <a:gd name="T0" fmla="*/ 0 w 103"/>
              <a:gd name="T1" fmla="*/ 0 h 79"/>
              <a:gd name="T2" fmla="*/ 103 w 103"/>
              <a:gd name="T3" fmla="*/ 18 h 79"/>
              <a:gd name="T4" fmla="*/ 69 w 103"/>
              <a:gd name="T5" fmla="*/ 79 h 79"/>
              <a:gd name="T6" fmla="*/ 0 w 103"/>
              <a:gd name="T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3" h="79">
                <a:moveTo>
                  <a:pt x="0" y="0"/>
                </a:moveTo>
                <a:lnTo>
                  <a:pt x="103" y="18"/>
                </a:lnTo>
                <a:lnTo>
                  <a:pt x="69" y="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7786" name="Rectangle 26"/>
          <p:cNvSpPr>
            <a:spLocks noChangeArrowheads="1"/>
          </p:cNvSpPr>
          <p:nvPr/>
        </p:nvSpPr>
        <p:spPr bwMode="auto">
          <a:xfrm>
            <a:off x="3100388" y="3983038"/>
            <a:ext cx="738187" cy="1793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7787" name="Rectangle 27"/>
          <p:cNvSpPr>
            <a:spLocks noChangeArrowheads="1"/>
          </p:cNvSpPr>
          <p:nvPr/>
        </p:nvSpPr>
        <p:spPr bwMode="auto">
          <a:xfrm>
            <a:off x="3175000" y="3989388"/>
            <a:ext cx="6572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aseline="0">
                <a:solidFill>
                  <a:srgbClr val="000000"/>
                </a:solidFill>
                <a:latin typeface="Times New Roman" pitchFamily="18" charset="0"/>
              </a:rPr>
              <a:t>No Enemy</a:t>
            </a:r>
            <a:endParaRPr lang="en-US"/>
          </a:p>
        </p:txBody>
      </p:sp>
      <p:sp>
        <p:nvSpPr>
          <p:cNvPr id="1397788" name="Line 28"/>
          <p:cNvSpPr>
            <a:spLocks noChangeShapeType="1"/>
          </p:cNvSpPr>
          <p:nvPr/>
        </p:nvSpPr>
        <p:spPr bwMode="auto">
          <a:xfrm>
            <a:off x="303213" y="3559175"/>
            <a:ext cx="534987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7789" name="Freeform 29"/>
          <p:cNvSpPr>
            <a:spLocks/>
          </p:cNvSpPr>
          <p:nvPr/>
        </p:nvSpPr>
        <p:spPr bwMode="auto">
          <a:xfrm>
            <a:off x="758825" y="3503613"/>
            <a:ext cx="155575" cy="111125"/>
          </a:xfrm>
          <a:custGeom>
            <a:avLst/>
            <a:gdLst>
              <a:gd name="T0" fmla="*/ 98 w 98"/>
              <a:gd name="T1" fmla="*/ 35 h 70"/>
              <a:gd name="T2" fmla="*/ 0 w 98"/>
              <a:gd name="T3" fmla="*/ 70 h 70"/>
              <a:gd name="T4" fmla="*/ 0 w 98"/>
              <a:gd name="T5" fmla="*/ 0 h 70"/>
              <a:gd name="T6" fmla="*/ 98 w 98"/>
              <a:gd name="T7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70">
                <a:moveTo>
                  <a:pt x="98" y="35"/>
                </a:moveTo>
                <a:lnTo>
                  <a:pt x="0" y="70"/>
                </a:lnTo>
                <a:lnTo>
                  <a:pt x="0" y="0"/>
                </a:lnTo>
                <a:lnTo>
                  <a:pt x="98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7790" name="Oval 30"/>
          <p:cNvSpPr>
            <a:spLocks noChangeArrowheads="1"/>
          </p:cNvSpPr>
          <p:nvPr/>
        </p:nvSpPr>
        <p:spPr bwMode="auto">
          <a:xfrm>
            <a:off x="288925" y="3444875"/>
            <a:ext cx="230188" cy="230188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7791" name="Rectangle 31"/>
          <p:cNvSpPr>
            <a:spLocks noChangeArrowheads="1"/>
          </p:cNvSpPr>
          <p:nvPr/>
        </p:nvSpPr>
        <p:spPr bwMode="auto">
          <a:xfrm>
            <a:off x="914400" y="2514600"/>
            <a:ext cx="5257800" cy="2286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7792" name="Text Box 32"/>
          <p:cNvSpPr txBox="1">
            <a:spLocks noChangeArrowheads="1"/>
          </p:cNvSpPr>
          <p:nvPr/>
        </p:nvSpPr>
        <p:spPr bwMode="auto">
          <a:xfrm>
            <a:off x="3127375" y="2559050"/>
            <a:ext cx="6064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Alive</a:t>
            </a:r>
          </a:p>
        </p:txBody>
      </p:sp>
      <p:sp>
        <p:nvSpPr>
          <p:cNvPr id="1397793" name="Oval 33"/>
          <p:cNvSpPr>
            <a:spLocks noChangeArrowheads="1"/>
          </p:cNvSpPr>
          <p:nvPr/>
        </p:nvSpPr>
        <p:spPr bwMode="auto">
          <a:xfrm>
            <a:off x="1219200" y="4953000"/>
            <a:ext cx="381000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600"/>
              <a:t>H*</a:t>
            </a:r>
          </a:p>
        </p:txBody>
      </p:sp>
      <p:sp>
        <p:nvSpPr>
          <p:cNvPr id="1397794" name="Line 34"/>
          <p:cNvSpPr>
            <a:spLocks noChangeShapeType="1"/>
          </p:cNvSpPr>
          <p:nvPr/>
        </p:nvSpPr>
        <p:spPr bwMode="auto">
          <a:xfrm flipV="1">
            <a:off x="1447800" y="3886200"/>
            <a:ext cx="0" cy="1066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97795" name="Line 35"/>
          <p:cNvSpPr>
            <a:spLocks noChangeShapeType="1"/>
          </p:cNvSpPr>
          <p:nvPr/>
        </p:nvSpPr>
        <p:spPr bwMode="auto">
          <a:xfrm flipV="1">
            <a:off x="6172200" y="35052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97796" name="AutoShape 36"/>
          <p:cNvSpPr>
            <a:spLocks noChangeArrowheads="1"/>
          </p:cNvSpPr>
          <p:nvPr/>
        </p:nvSpPr>
        <p:spPr bwMode="auto">
          <a:xfrm>
            <a:off x="7086600" y="3352800"/>
            <a:ext cx="1600200" cy="533400"/>
          </a:xfrm>
          <a:prstGeom prst="flowChartTerminator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7797" name="Text Box 37"/>
          <p:cNvSpPr txBox="1">
            <a:spLocks noChangeArrowheads="1"/>
          </p:cNvSpPr>
          <p:nvPr/>
        </p:nvSpPr>
        <p:spPr bwMode="auto">
          <a:xfrm>
            <a:off x="7391400" y="3505200"/>
            <a:ext cx="9874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Dead</a:t>
            </a:r>
          </a:p>
        </p:txBody>
      </p:sp>
      <p:sp>
        <p:nvSpPr>
          <p:cNvPr id="1397798" name="Text Box 38"/>
          <p:cNvSpPr txBox="1">
            <a:spLocks noChangeArrowheads="1"/>
          </p:cNvSpPr>
          <p:nvPr/>
        </p:nvSpPr>
        <p:spPr bwMode="auto">
          <a:xfrm>
            <a:off x="6096000" y="3276600"/>
            <a:ext cx="10668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600"/>
              <a:t>No Health</a:t>
            </a:r>
          </a:p>
        </p:txBody>
      </p:sp>
      <p:sp>
        <p:nvSpPr>
          <p:cNvPr id="1397799" name="Line 39"/>
          <p:cNvSpPr>
            <a:spLocks noChangeShapeType="1"/>
          </p:cNvSpPr>
          <p:nvPr/>
        </p:nvSpPr>
        <p:spPr bwMode="auto">
          <a:xfrm flipH="1" flipV="1">
            <a:off x="6172200" y="36576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97800" name="Text Box 40"/>
          <p:cNvSpPr txBox="1">
            <a:spLocks noChangeArrowheads="1"/>
          </p:cNvSpPr>
          <p:nvPr/>
        </p:nvSpPr>
        <p:spPr bwMode="auto">
          <a:xfrm>
            <a:off x="6096000" y="3733800"/>
            <a:ext cx="10668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600"/>
              <a:t>Reset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B10F00-3255-4560-B09F-351486D6A535}" type="slidenum">
              <a:rPr lang="en-US"/>
              <a:pPr/>
              <a:t>73</a:t>
            </a:fld>
            <a:endParaRPr lang="en-US"/>
          </a:p>
        </p:txBody>
      </p:sp>
      <p:sp>
        <p:nvSpPr>
          <p:cNvPr id="139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State Machine Language:</a:t>
            </a:r>
            <a:br>
              <a:rPr lang="en-US" sz="4000" dirty="0"/>
            </a:br>
            <a:r>
              <a:rPr lang="en-US" sz="4000" dirty="0" smtClean="0"/>
              <a:t>UML Activity (Reference)</a:t>
            </a:r>
            <a:endParaRPr lang="en-US" sz="4000" dirty="0"/>
          </a:p>
        </p:txBody>
      </p:sp>
      <p:sp>
        <p:nvSpPr>
          <p:cNvPr id="139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bool AgentFSM::States(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400" b="1">
                <a:latin typeface="Courier New" pitchFamily="49" charset="0"/>
              </a:rPr>
              <a:t>( STATE_Wait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OnMsg</a:t>
            </a:r>
            <a:r>
              <a:rPr lang="en-US" sz="1400" b="1">
                <a:latin typeface="Courier New" pitchFamily="49" charset="0"/>
              </a:rPr>
              <a:t>( MSG_Attacked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400" b="1">
                <a:latin typeface="Courier New" pitchFamily="49" charset="0"/>
              </a:rPr>
              <a:t>( STATE_Attack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400" b="1">
                <a:latin typeface="Courier New" pitchFamily="49" charset="0"/>
              </a:rPr>
              <a:t>( STATE_Attack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            ChangeSubstate</a:t>
            </a:r>
            <a:r>
              <a:rPr lang="en-US" sz="1400" b="1">
                <a:latin typeface="Courier New" pitchFamily="49" charset="0"/>
              </a:rPr>
              <a:t>( SUBSTATE_TurnToEnemy );</a:t>
            </a:r>
            <a:endParaRPr lang="en-US" sz="14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DeclareSubtate</a:t>
            </a:r>
            <a:r>
              <a:rPr lang="en-US" sz="1400" b="1">
                <a:latin typeface="Courier New" pitchFamily="49" charset="0"/>
              </a:rPr>
              <a:t>( SUBSTATE_TurnToEnemy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TurnToEnemy();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if( SeeEnemy() ) {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     if( !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IsChangeSubstateDelayedQueued</a:t>
            </a:r>
            <a:r>
              <a:rPr lang="en-US" sz="1400" b="1">
                <a:latin typeface="Courier New" pitchFamily="49" charset="0"/>
              </a:rPr>
              <a:t>() )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        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ChangeSubstateDelayed</a:t>
            </a:r>
            <a:r>
              <a:rPr lang="en-US" sz="1400" b="1">
                <a:latin typeface="Courier New" pitchFamily="49" charset="0"/>
              </a:rPr>
              <a:t>( 0.25f, SUBSTATE_Shoot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DeclareSubtate</a:t>
            </a:r>
            <a:r>
              <a:rPr lang="en-US" sz="1400" b="1">
                <a:latin typeface="Courier New" pitchFamily="49" charset="0"/>
              </a:rPr>
              <a:t>( SUBSTATE_Shoot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ShootAtEnemy();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if( NoEnemy() ) { </a:t>
            </a:r>
            <a:r>
              <a:rPr lang="en-US" sz="14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400" b="1">
                <a:latin typeface="Courier New" pitchFamily="49" charset="0"/>
              </a:rPr>
              <a:t>( STATE_Wait );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</a:t>
            </a:r>
          </a:p>
        </p:txBody>
      </p:sp>
      <p:pic>
        <p:nvPicPr>
          <p:cNvPr id="139469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1752600" cy="148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67FE24-5428-4E7A-8785-77943F3EED8A}" type="slidenum">
              <a:rPr lang="en-US"/>
              <a:pPr/>
              <a:t>74</a:t>
            </a:fld>
            <a:endParaRPr lang="en-US"/>
          </a:p>
        </p:txBody>
      </p:sp>
      <p:sp>
        <p:nvSpPr>
          <p:cNvPr id="139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State Machine Language:</a:t>
            </a:r>
            <a:br>
              <a:rPr lang="en-US" sz="4000" dirty="0"/>
            </a:br>
            <a:r>
              <a:rPr lang="en-US" sz="4000" dirty="0" smtClean="0"/>
              <a:t>UML Activity (Reference)</a:t>
            </a:r>
            <a:endParaRPr lang="en-US" sz="4000" dirty="0"/>
          </a:p>
        </p:txBody>
      </p:sp>
      <p:sp>
        <p:nvSpPr>
          <p:cNvPr id="1396740" name="Rectangle 4"/>
          <p:cNvSpPr>
            <a:spLocks noChangeArrowheads="1"/>
          </p:cNvSpPr>
          <p:nvPr/>
        </p:nvSpPr>
        <p:spPr bwMode="auto">
          <a:xfrm>
            <a:off x="1600200" y="3276600"/>
            <a:ext cx="5486400" cy="2743200"/>
          </a:xfrm>
          <a:prstGeom prst="rect">
            <a:avLst/>
          </a:prstGeom>
          <a:solidFill>
            <a:srgbClr val="EAEAEA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6741" name="Rectangle 5"/>
          <p:cNvSpPr>
            <a:spLocks noChangeArrowheads="1"/>
          </p:cNvSpPr>
          <p:nvPr/>
        </p:nvSpPr>
        <p:spPr bwMode="auto">
          <a:xfrm>
            <a:off x="1600200" y="3276600"/>
            <a:ext cx="5486400" cy="381000"/>
          </a:xfrm>
          <a:prstGeom prst="rect">
            <a:avLst/>
          </a:prstGeom>
          <a:solidFill>
            <a:srgbClr val="C0C0C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6742" name="Text Box 6"/>
          <p:cNvSpPr txBox="1">
            <a:spLocks noChangeArrowheads="1"/>
          </p:cNvSpPr>
          <p:nvPr/>
        </p:nvSpPr>
        <p:spPr bwMode="auto">
          <a:xfrm>
            <a:off x="3352800" y="3397250"/>
            <a:ext cx="1828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STATE_Attack</a:t>
            </a:r>
          </a:p>
        </p:txBody>
      </p:sp>
      <p:sp>
        <p:nvSpPr>
          <p:cNvPr id="1396743" name="AutoShape 7"/>
          <p:cNvSpPr>
            <a:spLocks noChangeArrowheads="1"/>
          </p:cNvSpPr>
          <p:nvPr/>
        </p:nvSpPr>
        <p:spPr bwMode="auto">
          <a:xfrm>
            <a:off x="2971800" y="4343400"/>
            <a:ext cx="2667000" cy="533400"/>
          </a:xfrm>
          <a:prstGeom prst="flowChartTerminator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6745" name="Text Box 9"/>
          <p:cNvSpPr txBox="1">
            <a:spLocks noChangeArrowheads="1"/>
          </p:cNvSpPr>
          <p:nvPr/>
        </p:nvSpPr>
        <p:spPr bwMode="auto">
          <a:xfrm>
            <a:off x="2971800" y="4495800"/>
            <a:ext cx="2743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SUBSTATE_TurnToEnemy</a:t>
            </a:r>
          </a:p>
        </p:txBody>
      </p:sp>
      <p:sp>
        <p:nvSpPr>
          <p:cNvPr id="1396746" name="AutoShape 10"/>
          <p:cNvSpPr>
            <a:spLocks noChangeArrowheads="1"/>
          </p:cNvSpPr>
          <p:nvPr/>
        </p:nvSpPr>
        <p:spPr bwMode="auto">
          <a:xfrm>
            <a:off x="3276600" y="5334000"/>
            <a:ext cx="1981200" cy="533400"/>
          </a:xfrm>
          <a:prstGeom prst="flowChartTerminator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6747" name="Text Box 11"/>
          <p:cNvSpPr txBox="1">
            <a:spLocks noChangeArrowheads="1"/>
          </p:cNvSpPr>
          <p:nvPr/>
        </p:nvSpPr>
        <p:spPr bwMode="auto">
          <a:xfrm>
            <a:off x="3352800" y="5486400"/>
            <a:ext cx="1828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SUBSTATE_Shoot</a:t>
            </a:r>
          </a:p>
        </p:txBody>
      </p:sp>
      <p:sp>
        <p:nvSpPr>
          <p:cNvPr id="1396748" name="Line 12"/>
          <p:cNvSpPr>
            <a:spLocks noChangeShapeType="1"/>
          </p:cNvSpPr>
          <p:nvPr/>
        </p:nvSpPr>
        <p:spPr bwMode="auto">
          <a:xfrm>
            <a:off x="4267200" y="48768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96749" name="Text Box 13"/>
          <p:cNvSpPr txBox="1">
            <a:spLocks noChangeArrowheads="1"/>
          </p:cNvSpPr>
          <p:nvPr/>
        </p:nvSpPr>
        <p:spPr bwMode="auto">
          <a:xfrm>
            <a:off x="1806575" y="5029200"/>
            <a:ext cx="24526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0.25s after seeing enemy</a:t>
            </a:r>
          </a:p>
        </p:txBody>
      </p:sp>
      <p:sp>
        <p:nvSpPr>
          <p:cNvPr id="1396750" name="Line 14"/>
          <p:cNvSpPr>
            <a:spLocks noChangeShapeType="1"/>
          </p:cNvSpPr>
          <p:nvPr/>
        </p:nvSpPr>
        <p:spPr bwMode="auto">
          <a:xfrm>
            <a:off x="4267200" y="41148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96751" name="Oval 15"/>
          <p:cNvSpPr>
            <a:spLocks noChangeArrowheads="1"/>
          </p:cNvSpPr>
          <p:nvPr/>
        </p:nvSpPr>
        <p:spPr bwMode="auto">
          <a:xfrm>
            <a:off x="4114800" y="3810000"/>
            <a:ext cx="304800" cy="304800"/>
          </a:xfrm>
          <a:prstGeom prst="ellipse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  <a:p>
            <a:r>
              <a:rPr lang="en-US"/>
              <a:t>H*</a:t>
            </a:r>
          </a:p>
        </p:txBody>
      </p:sp>
      <p:cxnSp>
        <p:nvCxnSpPr>
          <p:cNvPr id="1396754" name="AutoShape 18"/>
          <p:cNvCxnSpPr>
            <a:cxnSpLocks noChangeShapeType="1"/>
            <a:stCxn id="1396746" idx="3"/>
            <a:endCxn id="1396755" idx="3"/>
          </p:cNvCxnSpPr>
          <p:nvPr/>
        </p:nvCxnSpPr>
        <p:spPr bwMode="auto">
          <a:xfrm flipV="1">
            <a:off x="5267325" y="2247900"/>
            <a:ext cx="1588" cy="3352800"/>
          </a:xfrm>
          <a:prstGeom prst="bentConnector3">
            <a:avLst>
              <a:gd name="adj1" fmla="val 14180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96755" name="AutoShape 19"/>
          <p:cNvSpPr>
            <a:spLocks noChangeArrowheads="1"/>
          </p:cNvSpPr>
          <p:nvPr/>
        </p:nvSpPr>
        <p:spPr bwMode="auto">
          <a:xfrm>
            <a:off x="3276600" y="1981200"/>
            <a:ext cx="1981200" cy="533400"/>
          </a:xfrm>
          <a:prstGeom prst="flowChartTerminator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6756" name="Text Box 20"/>
          <p:cNvSpPr txBox="1">
            <a:spLocks noChangeArrowheads="1"/>
          </p:cNvSpPr>
          <p:nvPr/>
        </p:nvSpPr>
        <p:spPr bwMode="auto">
          <a:xfrm>
            <a:off x="3429000" y="2133600"/>
            <a:ext cx="1752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STATE_Wait</a:t>
            </a:r>
          </a:p>
        </p:txBody>
      </p:sp>
      <p:sp>
        <p:nvSpPr>
          <p:cNvPr id="1396757" name="Line 21"/>
          <p:cNvSpPr>
            <a:spLocks noChangeShapeType="1"/>
          </p:cNvSpPr>
          <p:nvPr/>
        </p:nvSpPr>
        <p:spPr bwMode="auto">
          <a:xfrm>
            <a:off x="4267200" y="2514600"/>
            <a:ext cx="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96758" name="Text Box 22"/>
          <p:cNvSpPr txBox="1">
            <a:spLocks noChangeArrowheads="1"/>
          </p:cNvSpPr>
          <p:nvPr/>
        </p:nvSpPr>
        <p:spPr bwMode="auto">
          <a:xfrm>
            <a:off x="3276600" y="2743200"/>
            <a:ext cx="9636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Attacked</a:t>
            </a:r>
          </a:p>
        </p:txBody>
      </p:sp>
      <p:sp>
        <p:nvSpPr>
          <p:cNvPr id="1396759" name="Text Box 23"/>
          <p:cNvSpPr txBox="1">
            <a:spLocks noChangeArrowheads="1"/>
          </p:cNvSpPr>
          <p:nvPr/>
        </p:nvSpPr>
        <p:spPr bwMode="auto">
          <a:xfrm>
            <a:off x="5791200" y="53784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No Enemy</a:t>
            </a:r>
          </a:p>
        </p:txBody>
      </p:sp>
      <p:pic>
        <p:nvPicPr>
          <p:cNvPr id="1396762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1752600" cy="148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3655CE-D5DE-4089-81D8-CBA500058D45}" type="slidenum">
              <a:rPr lang="en-US"/>
              <a:pPr/>
              <a:t>75</a:t>
            </a:fld>
            <a:endParaRPr lang="en-US"/>
          </a:p>
        </p:txBody>
      </p:sp>
      <p:sp>
        <p:nvSpPr>
          <p:cNvPr id="93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Messages</a:t>
            </a:r>
          </a:p>
        </p:txBody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Mechanism to formalize all communication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Like an envelope to be delivered</a:t>
            </a:r>
          </a:p>
          <a:p>
            <a:pPr>
              <a:lnSpc>
                <a:spcPct val="90000"/>
              </a:lnSpc>
            </a:pPr>
            <a:r>
              <a:rPr lang="en-US" sz="2400"/>
              <a:t>Messages consist of: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Name (enum)</a:t>
            </a:r>
            <a:r>
              <a:rPr lang="en-US" sz="2000">
                <a:solidFill>
                  <a:srgbClr val="339933"/>
                </a:solidFill>
              </a:rPr>
              <a:t>		     //Defined in msgnames.h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Sender (objectID)	     </a:t>
            </a:r>
            <a:r>
              <a:rPr lang="en-US" sz="2000">
                <a:solidFill>
                  <a:srgbClr val="339933"/>
                </a:solidFill>
              </a:rPr>
              <a:t>//ID instead of pointer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Receiver (objectID)	     </a:t>
            </a:r>
            <a:r>
              <a:rPr lang="en-US" sz="2000">
                <a:solidFill>
                  <a:srgbClr val="339933"/>
                </a:solidFill>
              </a:rPr>
              <a:t>//ID instead of pointer</a:t>
            </a:r>
            <a:endParaRPr lang="en-US" sz="2000"/>
          </a:p>
          <a:p>
            <a:pPr lvl="1">
              <a:lnSpc>
                <a:spcPct val="90000"/>
              </a:lnSpc>
            </a:pPr>
            <a:r>
              <a:rPr lang="en-US" sz="2000"/>
              <a:t>Delivery Time (float)</a:t>
            </a:r>
            <a:r>
              <a:rPr lang="en-US" sz="2000">
                <a:solidFill>
                  <a:srgbClr val="339933"/>
                </a:solidFill>
              </a:rPr>
              <a:t>	     //In seconds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Data (int, float, bool, objectID, vec2, vec3, void*) </a:t>
            </a:r>
            <a:r>
              <a:rPr lang="en-US" sz="2000">
                <a:solidFill>
                  <a:srgbClr val="339933"/>
                </a:solidFill>
              </a:rPr>
              <a:t>//Optional</a:t>
            </a:r>
          </a:p>
          <a:p>
            <a:pPr>
              <a:lnSpc>
                <a:spcPct val="90000"/>
              </a:lnSpc>
            </a:pPr>
            <a:r>
              <a:rPr lang="en-US" sz="2400"/>
              <a:t>Benefits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Messages can be delayed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Messages can be sent over the network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Messages provide a paper trail of what happened</a:t>
            </a:r>
          </a:p>
        </p:txBody>
      </p:sp>
      <p:pic>
        <p:nvPicPr>
          <p:cNvPr id="93491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0"/>
            <a:ext cx="205740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E3463F-60D9-4494-9ED9-FFF6A3B4AA79}" type="slidenum">
              <a:rPr lang="en-US"/>
              <a:pPr/>
              <a:t>76</a:t>
            </a:fld>
            <a:endParaRPr lang="en-US"/>
          </a:p>
        </p:txBody>
      </p:sp>
      <p:sp>
        <p:nvSpPr>
          <p:cNvPr id="131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3600"/>
              <a:t>Message Accessors (msg.h)</a:t>
            </a:r>
          </a:p>
        </p:txBody>
      </p:sp>
      <p:sp>
        <p:nvSpPr>
          <p:cNvPr id="131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4800600"/>
          </a:xfrm>
        </p:spPr>
        <p:txBody>
          <a:bodyPr/>
          <a:lstStyle/>
          <a:p>
            <a:r>
              <a:rPr lang="en-US" sz="2400"/>
              <a:t>Message Data</a:t>
            </a:r>
          </a:p>
          <a:p>
            <a:pPr lvl="1"/>
            <a:r>
              <a:rPr lang="en-US" sz="2000" noProof="1">
                <a:solidFill>
                  <a:schemeClr val="folHlink"/>
                </a:solidFill>
              </a:rPr>
              <a:t>IsValidData</a:t>
            </a:r>
            <a:r>
              <a:rPr lang="en-US" sz="2000"/>
              <a:t>()</a:t>
            </a:r>
          </a:p>
          <a:p>
            <a:pPr lvl="1"/>
            <a:r>
              <a:rPr lang="en-US" sz="2000" noProof="1">
                <a:solidFill>
                  <a:schemeClr val="folHlink"/>
                </a:solidFill>
              </a:rPr>
              <a:t>Is</a:t>
            </a:r>
            <a:r>
              <a:rPr lang="en-US" sz="2000"/>
              <a:t>[</a:t>
            </a:r>
            <a:r>
              <a:rPr lang="en-US" sz="2000" noProof="1">
                <a:solidFill>
                  <a:schemeClr val="folHlink"/>
                </a:solidFill>
              </a:rPr>
              <a:t>Int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Float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Bool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ObjectID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Vector2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Vector3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Pointer</a:t>
            </a:r>
            <a:r>
              <a:rPr lang="en-US" sz="2000"/>
              <a:t>]</a:t>
            </a:r>
            <a:r>
              <a:rPr lang="en-US" sz="2000" noProof="1">
                <a:solidFill>
                  <a:schemeClr val="folHlink"/>
                </a:solidFill>
              </a:rPr>
              <a:t>Data</a:t>
            </a:r>
            <a:r>
              <a:rPr lang="en-US" sz="2000"/>
              <a:t>()</a:t>
            </a:r>
          </a:p>
          <a:p>
            <a:pPr lvl="1"/>
            <a:r>
              <a:rPr lang="en-US" sz="2000" noProof="1">
                <a:solidFill>
                  <a:schemeClr val="folHlink"/>
                </a:solidFill>
              </a:rPr>
              <a:t>Get</a:t>
            </a:r>
            <a:r>
              <a:rPr lang="en-US" sz="2000"/>
              <a:t>[</a:t>
            </a:r>
            <a:r>
              <a:rPr lang="en-US" sz="2000" noProof="1">
                <a:solidFill>
                  <a:schemeClr val="folHlink"/>
                </a:solidFill>
              </a:rPr>
              <a:t>Int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Float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Bool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ObjectID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Vector2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Vector3</a:t>
            </a:r>
            <a:r>
              <a:rPr lang="en-US" sz="2000"/>
              <a:t>,</a:t>
            </a:r>
            <a:r>
              <a:rPr lang="en-US" sz="2000">
                <a:solidFill>
                  <a:schemeClr val="folHlink"/>
                </a:solidFill>
              </a:rPr>
              <a:t>Pointer</a:t>
            </a:r>
            <a:r>
              <a:rPr lang="en-US" sz="2000"/>
              <a:t>]</a:t>
            </a:r>
            <a:r>
              <a:rPr lang="en-US" sz="2000" noProof="1">
                <a:solidFill>
                  <a:schemeClr val="folHlink"/>
                </a:solidFill>
              </a:rPr>
              <a:t>Data</a:t>
            </a:r>
            <a:r>
              <a:rPr lang="en-US" sz="2000"/>
              <a:t>()</a:t>
            </a:r>
          </a:p>
          <a:p>
            <a:endParaRPr lang="en-US" sz="2400"/>
          </a:p>
          <a:p>
            <a:r>
              <a:rPr lang="en-US" sz="2400"/>
              <a:t>Rarely Used</a:t>
            </a:r>
          </a:p>
          <a:p>
            <a:pPr lvl="1"/>
            <a:r>
              <a:rPr lang="en-US" sz="2000" noProof="1">
                <a:solidFill>
                  <a:schemeClr val="folHlink"/>
                </a:solidFill>
              </a:rPr>
              <a:t>Get</a:t>
            </a:r>
            <a:r>
              <a:rPr lang="en-US" sz="2000">
                <a:solidFill>
                  <a:schemeClr val="folHlink"/>
                </a:solidFill>
              </a:rPr>
              <a:t>Sender</a:t>
            </a:r>
            <a:r>
              <a:rPr lang="en-US" sz="2000"/>
              <a:t>()</a:t>
            </a:r>
          </a:p>
          <a:p>
            <a:pPr lvl="1"/>
            <a:r>
              <a:rPr lang="en-US" sz="2000">
                <a:solidFill>
                  <a:schemeClr val="folHlink"/>
                </a:solidFill>
              </a:rPr>
              <a:t>GetReceiver</a:t>
            </a:r>
            <a:r>
              <a:rPr lang="en-US" sz="2000"/>
              <a:t>()</a:t>
            </a:r>
          </a:p>
          <a:p>
            <a:pPr lvl="1"/>
            <a:endParaRPr lang="en-US" sz="2000"/>
          </a:p>
          <a:p>
            <a:r>
              <a:rPr lang="en-US" sz="2400"/>
              <a:t>Internally Used (just ignore these)</a:t>
            </a:r>
          </a:p>
          <a:p>
            <a:pPr lvl="1"/>
            <a:r>
              <a:rPr lang="en-US" sz="2000">
                <a:solidFill>
                  <a:schemeClr val="folHlink"/>
                </a:solidFill>
              </a:rPr>
              <a:t>GetScope</a:t>
            </a:r>
            <a:r>
              <a:rPr lang="en-US" sz="2000"/>
              <a:t>(), </a:t>
            </a:r>
            <a:r>
              <a:rPr lang="en-US" sz="2000">
                <a:solidFill>
                  <a:schemeClr val="folHlink"/>
                </a:solidFill>
              </a:rPr>
              <a:t>GetScopeRule</a:t>
            </a:r>
            <a:r>
              <a:rPr lang="en-US" sz="2000"/>
              <a:t>(), </a:t>
            </a:r>
            <a:r>
              <a:rPr lang="en-US" sz="2000">
                <a:solidFill>
                  <a:schemeClr val="folHlink"/>
                </a:solidFill>
              </a:rPr>
              <a:t>GetQueue</a:t>
            </a:r>
            <a:r>
              <a:rPr lang="en-US" sz="2000"/>
              <a:t>(), </a:t>
            </a:r>
            <a:r>
              <a:rPr lang="en-US" sz="2000">
                <a:solidFill>
                  <a:schemeClr val="folHlink"/>
                </a:solidFill>
              </a:rPr>
              <a:t>GetDeliveryTime</a:t>
            </a:r>
            <a:r>
              <a:rPr lang="en-US" sz="2000"/>
              <a:t>(), </a:t>
            </a:r>
            <a:r>
              <a:rPr lang="en-US" sz="2000">
                <a:solidFill>
                  <a:schemeClr val="folHlink"/>
                </a:solidFill>
              </a:rPr>
              <a:t>IsDelivered</a:t>
            </a:r>
            <a:r>
              <a:rPr lang="en-US" sz="2000"/>
              <a:t>(), </a:t>
            </a:r>
            <a:r>
              <a:rPr lang="en-US" sz="2000">
                <a:solidFill>
                  <a:schemeClr val="folHlink"/>
                </a:solidFill>
              </a:rPr>
              <a:t>IsTimer</a:t>
            </a:r>
            <a:r>
              <a:rPr lang="en-US" sz="2000"/>
              <a:t>(), </a:t>
            </a:r>
            <a:r>
              <a:rPr lang="en-US" sz="2000">
                <a:solidFill>
                  <a:schemeClr val="folHlink"/>
                </a:solidFill>
              </a:rPr>
              <a:t>IsCC</a:t>
            </a:r>
            <a:r>
              <a:rPr lang="en-US" sz="2000"/>
              <a:t>(), etc.</a:t>
            </a:r>
          </a:p>
        </p:txBody>
      </p:sp>
      <p:pic>
        <p:nvPicPr>
          <p:cNvPr id="13107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0"/>
            <a:ext cx="205740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4C2C42-48AB-401D-8E77-7097A1DAA578}" type="slidenum">
              <a:rPr lang="en-US"/>
              <a:pPr/>
              <a:t>77</a:t>
            </a:fld>
            <a:endParaRPr lang="en-US"/>
          </a:p>
        </p:txBody>
      </p:sp>
      <p:sp>
        <p:nvSpPr>
          <p:cNvPr id="93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OnMsg:</a:t>
            </a:r>
            <a:br>
              <a:rPr lang="en-US" sz="4000"/>
            </a:br>
            <a:r>
              <a:rPr lang="en-US" sz="3600"/>
              <a:t>Event-Driven Communication</a:t>
            </a:r>
            <a:endParaRPr lang="en-US" sz="2800"/>
          </a:p>
        </p:txBody>
      </p:sp>
      <p:sp>
        <p:nvSpPr>
          <p:cNvPr id="935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bool AgentFSM::States( StateMachineEvent event,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  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{</a:t>
            </a: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DeclareState</a:t>
            </a:r>
            <a:r>
              <a:rPr lang="en-US" sz="20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        OnMsg</a:t>
            </a:r>
            <a:r>
              <a:rPr lang="en-US" sz="2000" b="1">
                <a:latin typeface="Courier New" pitchFamily="49" charset="0"/>
              </a:rPr>
              <a:t>( MSG_SeeEnemy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    </a:t>
            </a:r>
            <a:r>
              <a:rPr lang="en-US" sz="20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2000" b="1">
                <a:latin typeface="Courier New" pitchFamily="49" charset="0"/>
              </a:rPr>
              <a:t>( STATE_Flee )</a:t>
            </a: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solidFill>
                  <a:schemeClr val="folHlink"/>
                </a:solidFill>
                <a:latin typeface="Courier New" pitchFamily="49" charset="0"/>
              </a:rPr>
              <a:t>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FBFF15-C4D8-4AF1-A202-2EE06921278C}" type="slidenum">
              <a:rPr lang="en-US"/>
              <a:pPr/>
              <a:t>78</a:t>
            </a:fld>
            <a:endParaRPr lang="en-US"/>
          </a:p>
        </p:txBody>
      </p:sp>
      <p:sp>
        <p:nvSpPr>
          <p:cNvPr id="131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OnMsg:</a:t>
            </a:r>
            <a:br>
              <a:rPr lang="en-US" sz="4000"/>
            </a:br>
            <a:r>
              <a:rPr lang="en-US" sz="3600"/>
              <a:t>Event-Driven Communication</a:t>
            </a:r>
            <a:endParaRPr lang="en-US" sz="2800"/>
          </a:p>
        </p:txBody>
      </p:sp>
      <p:sp>
        <p:nvSpPr>
          <p:cNvPr id="131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bool AgentFSM::States( StateMachineEvent event,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       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{</a:t>
            </a: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DeclareState</a:t>
            </a:r>
            <a:r>
              <a:rPr lang="en-US" sz="18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    OnMsg</a:t>
            </a:r>
            <a:r>
              <a:rPr lang="en-US" sz="1800" b="1">
                <a:latin typeface="Courier New" pitchFamily="49" charset="0"/>
              </a:rPr>
              <a:t>( MSG_Attacked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</a:t>
            </a: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//Example of using data from message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               //Note: GetFloatData() will assert if data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               //      not there or wrong type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AdjustHealth( msg-&gt;GetFloatData()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D689CF-2D09-43FD-AEE9-0BF7615E3D73}" type="slidenum">
              <a:rPr lang="en-US"/>
              <a:pPr/>
              <a:t>79</a:t>
            </a:fld>
            <a:endParaRPr lang="en-US"/>
          </a:p>
        </p:txBody>
      </p:sp>
      <p:sp>
        <p:nvSpPr>
          <p:cNvPr id="131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OnMsg:</a:t>
            </a:r>
            <a:br>
              <a:rPr lang="en-US" sz="4000"/>
            </a:br>
            <a:r>
              <a:rPr lang="en-US" sz="3600"/>
              <a:t>Event-Driven Communication</a:t>
            </a:r>
            <a:endParaRPr lang="en-US" sz="2800"/>
          </a:p>
        </p:txBody>
      </p:sp>
      <p:sp>
        <p:nvSpPr>
          <p:cNvPr id="131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bool AgentFSM::States( StateMachineEvent event,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       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{</a:t>
            </a: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DeclareState</a:t>
            </a:r>
            <a:r>
              <a:rPr lang="en-US" sz="18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    OnMsg</a:t>
            </a:r>
            <a:r>
              <a:rPr lang="en-US" sz="1800" b="1">
                <a:latin typeface="Courier New" pitchFamily="49" charset="0"/>
              </a:rPr>
              <a:t>( MSG_Attacked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</a:t>
            </a: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//Example of using data from message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               </a:t>
            </a:r>
            <a:r>
              <a:rPr lang="en-US" sz="1800" b="1">
                <a:latin typeface="Courier New" pitchFamily="49" charset="0"/>
              </a:rPr>
              <a:t>if( msg-&gt;IsFloatData()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{   </a:t>
            </a: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//Float data exists in message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        AdjustHealth( msg-&gt;GetFloatData()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        </a:t>
            </a:r>
            <a:r>
              <a:rPr lang="en-US" sz="1800" b="1">
                <a:latin typeface="Courier New" pitchFamily="49" charset="0"/>
              </a:rPr>
              <a:t>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F94084-41F6-4FAC-9944-409D6F793709}" type="slidenum">
              <a:rPr lang="en-US"/>
              <a:pPr/>
              <a:t>8</a:t>
            </a:fld>
            <a:endParaRPr lang="en-US"/>
          </a:p>
        </p:txBody>
      </p:sp>
      <p:sp>
        <p:nvSpPr>
          <p:cNvPr id="91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Finite-State Machine:</a:t>
            </a:r>
            <a:br>
              <a:rPr lang="en-US" sz="4000"/>
            </a:br>
            <a:r>
              <a:rPr lang="en-US" sz="4000"/>
              <a:t>Features</a:t>
            </a:r>
          </a:p>
        </p:txBody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4419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Most common game AI software pattern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Easy to diagram, Easy to program, Easy to debug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Natural correspondence between states and behaviors – easy to think about and design</a:t>
            </a:r>
          </a:p>
          <a:p>
            <a:pPr lvl="1"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800"/>
              <a:t>Problems: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No Enforced Structure in C/C++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Often created ad hoc with no consistent structure 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Maintenance / Extendibility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Large number of interdependent states can be hard to maintain or extend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Often described as being brittle</a:t>
            </a:r>
          </a:p>
          <a:p>
            <a:pPr lvl="1">
              <a:lnSpc>
                <a:spcPct val="80000"/>
              </a:lnSpc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46B1D52-86A1-42CA-B94B-C8D5D83E76C5}" type="slidenum">
              <a:rPr lang="en-US"/>
              <a:pPr/>
              <a:t>80</a:t>
            </a:fld>
            <a:endParaRPr lang="en-US"/>
          </a:p>
        </p:txBody>
      </p:sp>
      <p:sp>
        <p:nvSpPr>
          <p:cNvPr id="130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Global Message Response:</a:t>
            </a:r>
            <a:br>
              <a:rPr lang="en-US" sz="4000"/>
            </a:br>
            <a:r>
              <a:rPr lang="en-US" sz="3200"/>
              <a:t>Responds Regardless of Current State</a:t>
            </a:r>
          </a:p>
        </p:txBody>
      </p:sp>
      <p:sp>
        <p:nvSpPr>
          <p:cNvPr id="130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4419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OnMsg</a:t>
            </a:r>
            <a:r>
              <a:rPr lang="en-US" sz="1800" b="1">
                <a:latin typeface="Courier New" pitchFamily="49" charset="0"/>
              </a:rPr>
              <a:t>( MSG_Reset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</a:t>
            </a: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//Global message response - cur state is ignored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       //Avoids code duplication of OnMsg in states </a:t>
            </a: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DeclareState</a:t>
            </a:r>
            <a:r>
              <a:rPr lang="en-US" sz="18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OnMsg</a:t>
            </a:r>
            <a:r>
              <a:rPr lang="en-US" sz="1800" b="1">
                <a:latin typeface="Courier New" pitchFamily="49" charset="0"/>
              </a:rPr>
              <a:t>( MSG_Attacked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    </a:t>
            </a: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//Handled only if in this state</a:t>
            </a:r>
            <a:endParaRPr lang="en-US" sz="18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           </a:t>
            </a:r>
            <a:endParaRPr lang="en-US" sz="18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DeclareState</a:t>
            </a:r>
            <a:r>
              <a:rPr lang="en-US" sz="1800" b="1">
                <a:latin typeface="Courier New" pitchFamily="49" charset="0"/>
              </a:rPr>
              <a:t>( STATE_Flee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OnMsg</a:t>
            </a:r>
            <a:r>
              <a:rPr lang="en-US" sz="1800" b="1">
                <a:latin typeface="Courier New" pitchFamily="49" charset="0"/>
              </a:rPr>
              <a:t>( MSG_ReachedDestination )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           </a:t>
            </a:r>
            <a:r>
              <a:rPr lang="en-US" sz="1800" b="1">
                <a:solidFill>
                  <a:srgbClr val="339933"/>
                </a:solidFill>
                <a:latin typeface="Courier New" pitchFamily="49" charset="0"/>
              </a:rPr>
              <a:t>//Handled only if in this state</a:t>
            </a:r>
            <a:endParaRPr lang="en-US" sz="18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latin typeface="Courier New" pitchFamily="49" charset="0"/>
              </a:rPr>
              <a:t>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solidFill>
                  <a:schemeClr val="folHlink"/>
                </a:solidFill>
                <a:latin typeface="Courier New" pitchFamily="49" charset="0"/>
              </a:rPr>
              <a:t>EndStateMachine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56BF91-304E-4F6B-A3B1-09B3A858037B}" type="slidenum">
              <a:rPr lang="en-US"/>
              <a:pPr/>
              <a:t>81</a:t>
            </a:fld>
            <a:endParaRPr lang="en-US"/>
          </a:p>
        </p:txBody>
      </p:sp>
      <p:sp>
        <p:nvSpPr>
          <p:cNvPr id="130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Global Message Response:</a:t>
            </a:r>
            <a:br>
              <a:rPr lang="en-US"/>
            </a:br>
            <a:r>
              <a:rPr lang="en-US" sz="4000"/>
              <a:t>Which one catches MSG_Reset?</a:t>
            </a:r>
          </a:p>
        </p:txBody>
      </p:sp>
      <p:sp>
        <p:nvSpPr>
          <p:cNvPr id="130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49530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OnMsg</a:t>
            </a:r>
            <a:r>
              <a:rPr lang="en-US" sz="1600" b="1">
                <a:latin typeface="Courier New" pitchFamily="49" charset="0"/>
              </a:rPr>
              <a:t>( MSG_Reset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</a:t>
            </a: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//Handled here if not handled within a state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DeclareState</a:t>
            </a:r>
            <a:r>
              <a:rPr lang="en-US" sz="16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OnMsg</a:t>
            </a:r>
            <a:r>
              <a:rPr lang="en-US" sz="1600" b="1">
                <a:latin typeface="Courier New" pitchFamily="49" charset="0"/>
              </a:rPr>
              <a:t>( MSG_Reset )</a:t>
            </a: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           //Most specific OnMsg captures event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DeclareSubstate</a:t>
            </a:r>
            <a:r>
              <a:rPr lang="en-US" sz="1600" b="1">
                <a:latin typeface="Courier New" pitchFamily="49" charset="0"/>
              </a:rPr>
              <a:t>( SUBSTATE_PickDestination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    OnMsg</a:t>
            </a:r>
            <a:r>
              <a:rPr lang="en-US" sz="1600" b="1">
                <a:latin typeface="Courier New" pitchFamily="49" charset="0"/>
              </a:rPr>
              <a:t>( MSG_Reset )</a:t>
            </a: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               //Most specific OnMsg captures event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DeclareSubstate</a:t>
            </a:r>
            <a:r>
              <a:rPr lang="en-US" sz="1600" b="1">
                <a:latin typeface="Courier New" pitchFamily="49" charset="0"/>
              </a:rPr>
              <a:t>( SUBSTATE_Meander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600" b="1">
                <a:latin typeface="Courier New" pitchFamily="49" charset="0"/>
              </a:rPr>
              <a:t>( STATE_Flee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EndStateMachine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B1D52E-3E6C-47F1-8C3F-EAE89BCB5FCC}" type="slidenum">
              <a:rPr lang="en-US"/>
              <a:pPr/>
              <a:t>82</a:t>
            </a:fld>
            <a:endParaRPr lang="en-US"/>
          </a:p>
        </p:txBody>
      </p:sp>
      <p:sp>
        <p:nvSpPr>
          <p:cNvPr id="130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Messages (Delayed and Global)</a:t>
            </a:r>
          </a:p>
        </p:txBody>
      </p:sp>
      <p:sp>
        <p:nvSpPr>
          <p:cNvPr id="130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OnMsg</a:t>
            </a:r>
            <a:r>
              <a:rPr lang="en-US" sz="1600" b="1">
                <a:latin typeface="Courier New" pitchFamily="49" charset="0"/>
              </a:rPr>
              <a:t>( MSG_ChangeState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STATE_Initialize );</a:t>
            </a: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DeclareState</a:t>
            </a:r>
            <a:r>
              <a:rPr lang="en-US" sz="16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    if( SeeEnemy() )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SendMsgDelayed</a:t>
            </a:r>
            <a:r>
              <a:rPr lang="en-US" sz="1600" b="1">
                <a:latin typeface="Courier New" pitchFamily="49" charset="0"/>
              </a:rPr>
              <a:t>( 0.5f, MSG_ChangeState,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               m_owner-&gt;GetID()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OnMsg</a:t>
            </a:r>
            <a:r>
              <a:rPr lang="en-US" sz="1600" b="1">
                <a:latin typeface="Courier New" pitchFamily="49" charset="0"/>
              </a:rPr>
              <a:t>( MSG_ChangeState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STATE_Pursue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DeclareState</a:t>
            </a:r>
            <a:r>
              <a:rPr lang="en-US" sz="1600" b="1">
                <a:latin typeface="Courier New" pitchFamily="49" charset="0"/>
              </a:rPr>
              <a:t>( STATE_Pursue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ChangeStateDelayed</a:t>
            </a:r>
            <a:r>
              <a:rPr lang="en-US" sz="1600" b="1">
                <a:latin typeface="Courier New" pitchFamily="49" charset="0"/>
              </a:rPr>
              <a:t>( 1.0f, STATE_Wander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EndStateMachine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34357B-EA57-4EF9-97D5-14E0F6D707D9}" type="slidenum">
              <a:rPr lang="en-US"/>
              <a:pPr/>
              <a:t>83</a:t>
            </a:fld>
            <a:endParaRPr lang="en-US"/>
          </a:p>
        </p:txBody>
      </p:sp>
      <p:sp>
        <p:nvSpPr>
          <p:cNvPr id="133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2400"/>
              <a:t>Declaring Message Names (msgnames.h)</a:t>
            </a:r>
          </a:p>
        </p:txBody>
      </p:sp>
      <p:sp>
        <p:nvSpPr>
          <p:cNvPr id="133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noProof="1">
                <a:solidFill>
                  <a:srgbClr val="339933"/>
                </a:solidFill>
                <a:latin typeface="Courier New" pitchFamily="49" charset="0"/>
              </a:rPr>
              <a:t>//These message names are processed inside msg.h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noProof="1">
                <a:latin typeface="Courier New" pitchFamily="49" charset="0"/>
              </a:rPr>
              <a:t>REGISTER_MESSAGE_NAME(MSG_NULL)</a:t>
            </a:r>
            <a:r>
              <a:rPr lang="en-US" sz="1800" b="1">
                <a:latin typeface="Courier New" pitchFamily="49" charset="0"/>
              </a:rPr>
              <a:t>                     </a:t>
            </a:r>
            <a:r>
              <a:rPr lang="en-US" sz="1800" b="1" noProof="1">
                <a:solidFill>
                  <a:srgbClr val="339933"/>
                </a:solidFill>
                <a:latin typeface="Courier New" pitchFamily="49" charset="0"/>
              </a:rPr>
              <a:t>//Reserved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noProof="1">
                <a:latin typeface="Courier New" pitchFamily="49" charset="0"/>
              </a:rPr>
              <a:t>REGISTER_MESSAGE_NAME(MSG_CHANGE_STATE_DELAYED</a:t>
            </a:r>
            <a:r>
              <a:rPr lang="en-US" sz="1800" b="1">
                <a:latin typeface="Courier New" pitchFamily="49" charset="0"/>
              </a:rPr>
              <a:t>)     </a:t>
            </a:r>
            <a:r>
              <a:rPr lang="en-US" sz="1800" b="1" noProof="1">
                <a:solidFill>
                  <a:srgbClr val="339933"/>
                </a:solidFill>
                <a:latin typeface="Courier New" pitchFamily="49" charset="0"/>
              </a:rPr>
              <a:t>//Reserved</a:t>
            </a:r>
            <a:endParaRPr lang="en-US" sz="18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noProof="1">
                <a:latin typeface="Courier New" pitchFamily="49" charset="0"/>
              </a:rPr>
              <a:t>REGISTER_MESSAGE_NAME(MSG_CHANGE_SUBSTATE_DELAYED</a:t>
            </a:r>
            <a:r>
              <a:rPr lang="en-US" sz="1800" b="1">
                <a:latin typeface="Courier New" pitchFamily="49" charset="0"/>
              </a:rPr>
              <a:t>)  </a:t>
            </a:r>
            <a:r>
              <a:rPr lang="en-US" sz="1800" b="1" noProof="1">
                <a:solidFill>
                  <a:srgbClr val="339933"/>
                </a:solidFill>
                <a:latin typeface="Courier New" pitchFamily="49" charset="0"/>
              </a:rPr>
              <a:t>//Reserved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b="1" noProof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noProof="1">
                <a:solidFill>
                  <a:srgbClr val="339933"/>
                </a:solidFill>
                <a:latin typeface="Courier New" pitchFamily="49" charset="0"/>
              </a:rPr>
              <a:t>//Used for demo state machines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noProof="1">
                <a:latin typeface="Courier New" pitchFamily="49" charset="0"/>
              </a:rPr>
              <a:t>REGISTER_MESSAGE_NAME(MSG_CheckTouch)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noProof="1">
                <a:latin typeface="Courier New" pitchFamily="49" charset="0"/>
              </a:rPr>
              <a:t>REGISTER_MESSAGE_NAME(MSG_Tagged)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noProof="1">
                <a:latin typeface="Courier New" pitchFamily="49" charset="0"/>
              </a:rPr>
              <a:t>REGISTER_MESSAGE_NAME(MSG_SetTargetPosition)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noProof="1">
                <a:latin typeface="Courier New" pitchFamily="49" charset="0"/>
              </a:rPr>
              <a:t>REGISTER_MESSAGE_NAME(MSG_Arrived)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noProof="1">
                <a:latin typeface="Courier New" pitchFamily="49" charset="0"/>
              </a:rPr>
              <a:t>REGISTER_MESSAGE_NAME(MSG_Reset)</a:t>
            </a:r>
            <a:endParaRPr lang="en-US" sz="1800" b="1">
              <a:latin typeface="Courier New" pitchFamily="49" charset="0"/>
            </a:endParaRPr>
          </a:p>
        </p:txBody>
      </p:sp>
      <p:pic>
        <p:nvPicPr>
          <p:cNvPr id="133837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0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86E037-E562-401C-AFBD-732D7537E81D}" type="slidenum">
              <a:rPr lang="en-US"/>
              <a:pPr/>
              <a:t>84</a:t>
            </a:fld>
            <a:endParaRPr lang="en-US"/>
          </a:p>
        </p:txBody>
      </p:sp>
      <p:sp>
        <p:nvSpPr>
          <p:cNvPr id="93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Message as a Primitive</a:t>
            </a:r>
          </a:p>
        </p:txBody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Can be instantaneous</a:t>
            </a:r>
          </a:p>
          <a:p>
            <a:pPr>
              <a:lnSpc>
                <a:spcPct val="80000"/>
              </a:lnSpc>
            </a:pPr>
            <a:r>
              <a:rPr lang="en-US" sz="2800"/>
              <a:t>Can be delayed</a:t>
            </a:r>
          </a:p>
          <a:p>
            <a:pPr>
              <a:lnSpc>
                <a:spcPct val="80000"/>
              </a:lnSpc>
            </a:pPr>
            <a:r>
              <a:rPr lang="en-US" sz="2800"/>
              <a:t>Can become repeating timers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Reissued every time it is sent</a:t>
            </a:r>
          </a:p>
          <a:p>
            <a:pPr>
              <a:lnSpc>
                <a:spcPct val="80000"/>
              </a:lnSpc>
            </a:pPr>
            <a:r>
              <a:rPr lang="en-US" sz="2800"/>
              <a:t>Can become delayed state changes</a:t>
            </a:r>
          </a:p>
          <a:p>
            <a:pPr>
              <a:lnSpc>
                <a:spcPct val="80000"/>
              </a:lnSpc>
            </a:pPr>
            <a:r>
              <a:rPr lang="en-US" sz="2800"/>
              <a:t>Can be broadcast simultaneously to several objects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Managers can easily give group orders</a:t>
            </a:r>
            <a:endParaRPr lang="en-US" sz="2400"/>
          </a:p>
          <a:p>
            <a:pPr>
              <a:lnSpc>
                <a:spcPct val="80000"/>
              </a:lnSpc>
            </a:pPr>
            <a:r>
              <a:rPr lang="en-US" sz="2800"/>
              <a:t>Can be snooped or CC’d to other objects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Managers can snoop on their subordinates to know if they were attacked, hurt, died, etc.</a:t>
            </a:r>
            <a:endParaRPr lang="en-US" sz="2400"/>
          </a:p>
        </p:txBody>
      </p:sp>
      <p:pic>
        <p:nvPicPr>
          <p:cNvPr id="93696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0"/>
            <a:ext cx="19431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5C376A-3D4A-40C1-B55A-9957DE4D3CFC}" type="slidenum">
              <a:rPr lang="en-US"/>
              <a:pPr/>
              <a:t>85</a:t>
            </a:fld>
            <a:endParaRPr lang="en-US"/>
          </a:p>
        </p:txBody>
      </p:sp>
      <p:sp>
        <p:nvSpPr>
          <p:cNvPr id="93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Message Scoping</a:t>
            </a:r>
          </a:p>
        </p:txBody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DeclateState</a:t>
            </a:r>
            <a:r>
              <a:rPr lang="en-US" sz="16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    if( SeeEnemy() )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SendMsgDelayed</a:t>
            </a:r>
            <a:r>
              <a:rPr lang="en-US" sz="1600" b="1">
                <a:latin typeface="Courier New" pitchFamily="49" charset="0"/>
              </a:rPr>
              <a:t>( 1.0f, MSG_ChangeState,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                    m_owner-&gt;GetID()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STATE_Pursue ); </a:t>
            </a: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//MSG_ChangeState?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OnMsg</a:t>
            </a:r>
            <a:r>
              <a:rPr lang="en-US" sz="1600" b="1">
                <a:latin typeface="Courier New" pitchFamily="49" charset="0"/>
              </a:rPr>
              <a:t>( MSG_ChangeState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STATE_Pursue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600" b="1">
                <a:latin typeface="Courier New" pitchFamily="49" charset="0"/>
              </a:rPr>
              <a:t>( STATE_Pursue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ChangeStateDelayed</a:t>
            </a:r>
            <a:r>
              <a:rPr lang="en-US" sz="1600" b="1">
                <a:latin typeface="Courier New" pitchFamily="49" charset="0"/>
              </a:rPr>
              <a:t>( 1.0f, STATE_Wander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OnMsg</a:t>
            </a:r>
            <a:r>
              <a:rPr lang="en-US" sz="1600" b="1">
                <a:latin typeface="Courier New" pitchFamily="49" charset="0"/>
              </a:rPr>
              <a:t>( MSG_ChangeState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STATE_Die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EndStateMachine</a:t>
            </a:r>
            <a:endParaRPr lang="en-US" sz="1600" b="1"/>
          </a:p>
        </p:txBody>
      </p:sp>
      <p:pic>
        <p:nvPicPr>
          <p:cNvPr id="9379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0"/>
            <a:ext cx="14478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782C80C-ADFD-4CB1-A591-17771C6126BC}" type="slidenum">
              <a:rPr lang="en-US"/>
              <a:pPr/>
              <a:t>86</a:t>
            </a:fld>
            <a:endParaRPr lang="en-US"/>
          </a:p>
        </p:txBody>
      </p:sp>
      <p:sp>
        <p:nvSpPr>
          <p:cNvPr id="1233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Message Scoping</a:t>
            </a:r>
          </a:p>
        </p:txBody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solidFill>
                <a:schemeClr val="fol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DeclateState</a:t>
            </a:r>
            <a:r>
              <a:rPr lang="en-US" sz="1600" b="1">
                <a:latin typeface="Courier New" pitchFamily="49" charset="0"/>
              </a:rPr>
              <a:t>( STATE_Wander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OnUpdate</a:t>
            </a: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    if( SeeEnemy() )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        </a:t>
            </a: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//SendMsgDelayed( 1.0f, MSG_ChangeState,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               //                m_owner-&gt;GetID()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	            SendMsgDelayedToState</a:t>
            </a:r>
            <a:r>
              <a:rPr lang="en-US" sz="1600" b="1">
                <a:latin typeface="Courier New" pitchFamily="49" charset="0"/>
              </a:rPr>
              <a:t>( 1.0f, MSG_ChangeState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	        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STATE_Pursue );</a:t>
            </a:r>
            <a:r>
              <a:rPr lang="en-US" sz="1600" b="1">
                <a:solidFill>
                  <a:srgbClr val="339933"/>
                </a:solidFill>
                <a:latin typeface="Courier New" pitchFamily="49" charset="0"/>
              </a:rPr>
              <a:t> //Prev MSG now won't fire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OnMsg</a:t>
            </a:r>
            <a:r>
              <a:rPr lang="en-US" sz="1600" b="1">
                <a:latin typeface="Courier New" pitchFamily="49" charset="0"/>
              </a:rPr>
              <a:t>( MSG_ChangeState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STATE_Pursue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DeclareState</a:t>
            </a:r>
            <a:r>
              <a:rPr lang="en-US" sz="1600" b="1">
                <a:latin typeface="Courier New" pitchFamily="49" charset="0"/>
              </a:rPr>
              <a:t>( STATE_Pursue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</a:t>
            </a: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OnEnter</a:t>
            </a: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ChangeStateDelayed</a:t>
            </a:r>
            <a:r>
              <a:rPr lang="en-US" sz="1600" b="1">
                <a:latin typeface="Courier New" pitchFamily="49" charset="0"/>
              </a:rPr>
              <a:t>( 1.0f, STATE_Wander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       OnMsg</a:t>
            </a:r>
            <a:r>
              <a:rPr lang="en-US" sz="1600" b="1">
                <a:latin typeface="Courier New" pitchFamily="49" charset="0"/>
              </a:rPr>
              <a:t>( MSG_ChangeState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latin typeface="Courier New" pitchFamily="49" charset="0"/>
              </a:rPr>
              <a:t>           </a:t>
            </a:r>
            <a:r>
              <a:rPr lang="en-US" sz="1600" b="1">
                <a:solidFill>
                  <a:schemeClr val="hlink"/>
                </a:solidFill>
                <a:latin typeface="Courier New" pitchFamily="49" charset="0"/>
              </a:rPr>
              <a:t>ChangeState</a:t>
            </a:r>
            <a:r>
              <a:rPr lang="en-US" sz="1600" b="1">
                <a:latin typeface="Courier New" pitchFamily="49" charset="0"/>
              </a:rPr>
              <a:t>( STATE_Die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6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>
                <a:solidFill>
                  <a:schemeClr val="folHlink"/>
                </a:solidFill>
                <a:latin typeface="Courier New" pitchFamily="49" charset="0"/>
              </a:rPr>
              <a:t>EndStateMachine</a:t>
            </a:r>
          </a:p>
        </p:txBody>
      </p:sp>
      <p:pic>
        <p:nvPicPr>
          <p:cNvPr id="12339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0"/>
            <a:ext cx="14478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D89109-EF81-4ADD-99FA-E073840AFCD3}" type="slidenum">
              <a:rPr lang="en-US"/>
              <a:pPr/>
              <a:t>87</a:t>
            </a:fld>
            <a:endParaRPr lang="en-US"/>
          </a:p>
        </p:txBody>
      </p:sp>
      <p:sp>
        <p:nvSpPr>
          <p:cNvPr id="135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Misc Helper Functions</a:t>
            </a:r>
          </a:p>
        </p:txBody>
      </p:sp>
      <p:sp>
        <p:nvSpPr>
          <p:cNvPr id="135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924800" cy="4800600"/>
          </a:xfrm>
        </p:spPr>
        <p:txBody>
          <a:bodyPr/>
          <a:lstStyle/>
          <a:p>
            <a:r>
              <a:rPr lang="en-US" noProof="1">
                <a:solidFill>
                  <a:schemeClr val="folHlink"/>
                </a:solidFill>
              </a:rPr>
              <a:t>IsChangeStateDelayedQueued</a:t>
            </a:r>
            <a:r>
              <a:rPr lang="en-US"/>
              <a:t>()</a:t>
            </a:r>
          </a:p>
          <a:p>
            <a:r>
              <a:rPr lang="en-US" noProof="1">
                <a:solidFill>
                  <a:schemeClr val="folHlink"/>
                </a:solidFill>
              </a:rPr>
              <a:t>IsChangeS</a:t>
            </a:r>
            <a:r>
              <a:rPr lang="en-US">
                <a:solidFill>
                  <a:schemeClr val="folHlink"/>
                </a:solidFill>
              </a:rPr>
              <a:t>ubs</a:t>
            </a:r>
            <a:r>
              <a:rPr lang="en-US" noProof="1">
                <a:solidFill>
                  <a:schemeClr val="folHlink"/>
                </a:solidFill>
              </a:rPr>
              <a:t>tateDelayedQueued</a:t>
            </a:r>
            <a:r>
              <a:rPr lang="en-US"/>
              <a:t>()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340FB0-FD01-49F3-88B6-5036A6110423}" type="slidenum">
              <a:rPr lang="en-US"/>
              <a:pPr/>
              <a:t>88</a:t>
            </a:fld>
            <a:endParaRPr lang="en-US"/>
          </a:p>
        </p:txBody>
      </p:sp>
      <p:sp>
        <p:nvSpPr>
          <p:cNvPr id="92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Messaging Functions</a:t>
            </a:r>
          </a:p>
        </p:txBody>
      </p:sp>
      <p:sp>
        <p:nvSpPr>
          <p:cNvPr id="927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95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Send to other game objects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</a:t>
            </a:r>
            <a:r>
              <a:rPr lang="en-US" sz="2000"/>
              <a:t>(name, receiver, data) 		   </a:t>
            </a:r>
            <a:r>
              <a:rPr lang="en-US" sz="2000">
                <a:solidFill>
                  <a:srgbClr val="339933"/>
                </a:solidFill>
              </a:rPr>
              <a:t>//1 frame delay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SendMsgNow</a:t>
            </a:r>
            <a:r>
              <a:rPr lang="en-US" sz="2000"/>
              <a:t>(name, receiver, data) 	   </a:t>
            </a:r>
            <a:r>
              <a:rPr lang="en-US" sz="2000">
                <a:solidFill>
                  <a:srgbClr val="339933"/>
                </a:solidFill>
              </a:rPr>
              <a:t>//no delay</a:t>
            </a:r>
            <a:endParaRPr lang="en-US" sz="2000"/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Send to your own game object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SendMsgToState</a:t>
            </a:r>
            <a:r>
              <a:rPr lang="en-US" sz="2000"/>
              <a:t>(name, data)</a:t>
            </a:r>
            <a:r>
              <a:rPr lang="en-US" sz="2000">
                <a:solidFill>
                  <a:srgbClr val="339933"/>
                </a:solidFill>
              </a:rPr>
              <a:t>		   //1 frame delay</a:t>
            </a:r>
            <a:endParaRPr lang="en-US" sz="2000"/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SendMsgToSubstate</a:t>
            </a:r>
            <a:r>
              <a:rPr lang="en-US" sz="2000"/>
              <a:t>(name, data)		   </a:t>
            </a:r>
            <a:r>
              <a:rPr lang="en-US" sz="2000">
                <a:solidFill>
                  <a:srgbClr val="339933"/>
                </a:solidFill>
              </a:rPr>
              <a:t>//1 frame delay</a:t>
            </a:r>
            <a:endParaRPr lang="en-US" sz="2000"/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SendMsgToStateMachine</a:t>
            </a:r>
            <a:r>
              <a:rPr lang="en-US" sz="2000"/>
              <a:t>(name, data)	   </a:t>
            </a:r>
            <a:r>
              <a:rPr lang="en-US" sz="2000">
                <a:solidFill>
                  <a:srgbClr val="339933"/>
                </a:solidFill>
              </a:rPr>
              <a:t>//1 frame delay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SendMsgToStateMachineNow</a:t>
            </a:r>
            <a:r>
              <a:rPr lang="en-US" sz="2000"/>
              <a:t>(name, data)   </a:t>
            </a:r>
            <a:r>
              <a:rPr lang="en-US" sz="2000">
                <a:solidFill>
                  <a:srgbClr val="339933"/>
                </a:solidFill>
              </a:rPr>
              <a:t>//no delay</a:t>
            </a:r>
          </a:p>
          <a:p>
            <a:pPr lvl="1">
              <a:lnSpc>
                <a:spcPct val="80000"/>
              </a:lnSpc>
            </a:pPr>
            <a:r>
              <a:rPr lang="en-US" sz="2000" noProof="1">
                <a:solidFill>
                  <a:schemeClr val="folHlink"/>
                </a:solidFill>
              </a:rPr>
              <a:t>SendMsgToSingleQueue</a:t>
            </a:r>
            <a:r>
              <a:rPr lang="en-US" sz="2000"/>
              <a:t>[</a:t>
            </a:r>
            <a:r>
              <a:rPr lang="en-US" sz="2000">
                <a:solidFill>
                  <a:schemeClr val="folHlink"/>
                </a:solidFill>
              </a:rPr>
              <a:t>Now</a:t>
            </a:r>
            <a:r>
              <a:rPr lang="en-US" sz="2000"/>
              <a:t>]</a:t>
            </a:r>
            <a:r>
              <a:rPr lang="en-US" sz="2000" noProof="1"/>
              <a:t>(name, queue, data);</a:t>
            </a:r>
            <a:endParaRPr lang="en-US" sz="2000"/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SendMsgToAllQueues</a:t>
            </a:r>
            <a:r>
              <a:rPr lang="en-US" sz="2000"/>
              <a:t>[</a:t>
            </a:r>
            <a:r>
              <a:rPr lang="en-US" sz="2000">
                <a:solidFill>
                  <a:schemeClr val="folHlink"/>
                </a:solidFill>
              </a:rPr>
              <a:t>Now</a:t>
            </a:r>
            <a:r>
              <a:rPr lang="en-US" sz="2000"/>
              <a:t>](name, data)</a:t>
            </a:r>
            <a:endParaRPr lang="en-US" sz="2000">
              <a:solidFill>
                <a:srgbClr val="339933"/>
              </a:solidFill>
            </a:endParaRP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SendMsgToAllOtherQueues</a:t>
            </a:r>
            <a:r>
              <a:rPr lang="en-US" sz="2000"/>
              <a:t>[</a:t>
            </a:r>
            <a:r>
              <a:rPr lang="en-US" sz="2000">
                <a:solidFill>
                  <a:schemeClr val="folHlink"/>
                </a:solidFill>
              </a:rPr>
              <a:t>Now</a:t>
            </a:r>
            <a:r>
              <a:rPr lang="en-US" sz="2000"/>
              <a:t>](name, data)</a:t>
            </a:r>
          </a:p>
          <a:p>
            <a:pPr lvl="1"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400"/>
              <a:t>NOTE: All data args are sent like this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</a:t>
            </a:r>
            <a:r>
              <a:rPr lang="en-US" sz="2000"/>
              <a:t>(name, receiver, </a:t>
            </a:r>
            <a:r>
              <a:rPr lang="en-US" sz="2000">
                <a:solidFill>
                  <a:schemeClr val="hlink"/>
                </a:solidFill>
              </a:rPr>
              <a:t>MSG_Data(</a:t>
            </a:r>
            <a:r>
              <a:rPr lang="en-US" sz="2000"/>
              <a:t>data</a:t>
            </a:r>
            <a:r>
              <a:rPr lang="en-US" sz="2000">
                <a:solidFill>
                  <a:schemeClr val="hlink"/>
                </a:solidFill>
              </a:rPr>
              <a:t>)</a:t>
            </a:r>
            <a:r>
              <a:rPr lang="en-US" sz="2000"/>
              <a:t>)</a:t>
            </a:r>
          </a:p>
        </p:txBody>
      </p:sp>
      <p:pic>
        <p:nvPicPr>
          <p:cNvPr id="92775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0"/>
            <a:ext cx="1676400" cy="140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909FFEC-541E-4525-9F63-C8D1DA1D0C12}" type="slidenum">
              <a:rPr lang="en-US"/>
              <a:pPr/>
              <a:t>89</a:t>
            </a:fld>
            <a:endParaRPr lang="en-US"/>
          </a:p>
        </p:txBody>
      </p:sp>
      <p:sp>
        <p:nvSpPr>
          <p:cNvPr id="123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3600"/>
              <a:t>Delayed Messaging Functions</a:t>
            </a:r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95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Send to other game objects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SendMsgDelayed</a:t>
            </a:r>
            <a:r>
              <a:rPr lang="en-US" sz="2000"/>
              <a:t>(delay, name, receiver, data)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Send to your own game object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SendMsgDelayedToState</a:t>
            </a:r>
            <a:r>
              <a:rPr lang="en-US" sz="2000"/>
              <a:t>(delay, name, data)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SendMsgDelayedToSubstate</a:t>
            </a:r>
            <a:r>
              <a:rPr lang="en-US" sz="2000"/>
              <a:t>(delay, name, data)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SendMsgDelayedToStateMachine</a:t>
            </a:r>
            <a:r>
              <a:rPr lang="en-US" sz="2000"/>
              <a:t>(delay, name, data)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SendMsgDelayedToSingleQueue</a:t>
            </a:r>
            <a:r>
              <a:rPr lang="en-US" sz="2000"/>
              <a:t>(delay, queue, name, data)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SendMsgDelayedToAllQueues</a:t>
            </a:r>
            <a:r>
              <a:rPr lang="en-US" sz="2000"/>
              <a:t>(delay, name, data)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SendMsgDelayedToAllOtherQueues</a:t>
            </a:r>
            <a:r>
              <a:rPr lang="en-US" sz="2000"/>
              <a:t>(delay, name, data)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Send to your own game object 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SetTimer</a:t>
            </a:r>
            <a:r>
              <a:rPr lang="en-US" sz="2000"/>
              <a:t>[</a:t>
            </a:r>
            <a:r>
              <a:rPr lang="en-US" sz="2000">
                <a:solidFill>
                  <a:schemeClr val="folHlink"/>
                </a:solidFill>
              </a:rPr>
              <a:t>State</a:t>
            </a:r>
            <a:r>
              <a:rPr lang="en-US" sz="2000"/>
              <a:t>, </a:t>
            </a:r>
            <a:r>
              <a:rPr lang="en-US" sz="2000">
                <a:solidFill>
                  <a:schemeClr val="folHlink"/>
                </a:solidFill>
              </a:rPr>
              <a:t>Substate</a:t>
            </a:r>
            <a:r>
              <a:rPr lang="en-US" sz="2000"/>
              <a:t>, </a:t>
            </a:r>
            <a:r>
              <a:rPr lang="en-US" sz="2000">
                <a:solidFill>
                  <a:schemeClr val="folHlink"/>
                </a:solidFill>
              </a:rPr>
              <a:t>StateMachine</a:t>
            </a:r>
            <a:r>
              <a:rPr lang="en-US" sz="2000"/>
              <a:t>](delay, name)</a:t>
            </a:r>
          </a:p>
          <a:p>
            <a:pPr lvl="1">
              <a:lnSpc>
                <a:spcPct val="80000"/>
              </a:lnSpc>
            </a:pPr>
            <a:r>
              <a:rPr lang="en-US" sz="2000">
                <a:solidFill>
                  <a:schemeClr val="folHlink"/>
                </a:solidFill>
              </a:rPr>
              <a:t>StopTimer</a:t>
            </a:r>
            <a:r>
              <a:rPr lang="en-US" sz="2000"/>
              <a:t>(name)</a:t>
            </a:r>
          </a:p>
          <a:p>
            <a:pPr>
              <a:lnSpc>
                <a:spcPct val="80000"/>
              </a:lnSpc>
            </a:pPr>
            <a:endParaRPr lang="en-US" sz="2400"/>
          </a:p>
        </p:txBody>
      </p:sp>
      <p:pic>
        <p:nvPicPr>
          <p:cNvPr id="12380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900" y="0"/>
            <a:ext cx="15621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802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05400"/>
            <a:ext cx="12065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193E72-EAFE-4860-B012-FA5A497680CD}" type="slidenum">
              <a:rPr lang="en-US"/>
              <a:pPr/>
              <a:t>9</a:t>
            </a:fld>
            <a:endParaRPr lang="en-US"/>
          </a:p>
        </p:txBody>
      </p:sp>
      <p:sp>
        <p:nvSpPr>
          <p:cNvPr id="90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Finite-State Machine:</a:t>
            </a:r>
            <a:br>
              <a:rPr lang="en-US" sz="4000"/>
            </a:br>
            <a:r>
              <a:rPr lang="en-US" sz="4000"/>
              <a:t>UML Diagram</a:t>
            </a:r>
          </a:p>
        </p:txBody>
      </p:sp>
      <p:sp>
        <p:nvSpPr>
          <p:cNvPr id="90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/>
              <a:t>UML Reference: Figure 5.13 in Artificial Intelligence for Games</a:t>
            </a:r>
          </a:p>
          <a:p>
            <a:pPr lvl="1"/>
            <a:endParaRPr lang="en-US" sz="1600"/>
          </a:p>
        </p:txBody>
      </p:sp>
      <p:pic>
        <p:nvPicPr>
          <p:cNvPr id="909316" name="Picture 4" descr="Figure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90800"/>
            <a:ext cx="84582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BDDC25-C139-4313-AF8E-6A5BD3F8C64C}" type="slidenum">
              <a:rPr lang="en-US"/>
              <a:pPr/>
              <a:t>90</a:t>
            </a:fld>
            <a:endParaRPr lang="en-US"/>
          </a:p>
        </p:txBody>
      </p:sp>
      <p:sp>
        <p:nvSpPr>
          <p:cNvPr id="93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2800"/>
              <a:t>Special Message Helper Functions</a:t>
            </a:r>
          </a:p>
        </p:txBody>
      </p:sp>
      <p:sp>
        <p:nvSpPr>
          <p:cNvPr id="930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495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>
                <a:solidFill>
                  <a:schemeClr val="folHlink"/>
                </a:solidFill>
              </a:rPr>
              <a:t>SendMsgBroadcastNow</a:t>
            </a:r>
            <a:r>
              <a:rPr lang="en-US" sz="2800"/>
              <a:t>(name, type, data)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Send to all agents in the game (be careful with this)</a:t>
            </a:r>
          </a:p>
          <a:p>
            <a:pPr lvl="1"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800">
                <a:solidFill>
                  <a:schemeClr val="folHlink"/>
                </a:solidFill>
              </a:rPr>
              <a:t>SendMsgBroadcastToList</a:t>
            </a:r>
            <a:r>
              <a:rPr lang="en-US" sz="2800"/>
              <a:t>[</a:t>
            </a:r>
            <a:r>
              <a:rPr lang="en-US" sz="2800">
                <a:solidFill>
                  <a:schemeClr val="folHlink"/>
                </a:solidFill>
              </a:rPr>
              <a:t>Now</a:t>
            </a:r>
            <a:r>
              <a:rPr lang="en-US" sz="2800"/>
              <a:t>](name, data)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Send msg to all agents on the "broadcast list"</a:t>
            </a:r>
          </a:p>
          <a:p>
            <a:pPr lvl="1">
              <a:lnSpc>
                <a:spcPct val="80000"/>
              </a:lnSpc>
            </a:pPr>
            <a:r>
              <a:rPr lang="en-US" sz="2400">
                <a:solidFill>
                  <a:schemeClr val="folHlink"/>
                </a:solidFill>
              </a:rPr>
              <a:t>BroadcastAddToList</a:t>
            </a:r>
            <a:r>
              <a:rPr lang="en-US" sz="2400"/>
              <a:t>(id)	</a:t>
            </a:r>
            <a:r>
              <a:rPr lang="en-US" sz="2400">
                <a:solidFill>
                  <a:srgbClr val="339933"/>
                </a:solidFill>
              </a:rPr>
              <a:t>//Add single agent</a:t>
            </a:r>
          </a:p>
          <a:p>
            <a:pPr lvl="1">
              <a:lnSpc>
                <a:spcPct val="80000"/>
              </a:lnSpc>
            </a:pPr>
            <a:r>
              <a:rPr lang="en-US" sz="2400">
                <a:solidFill>
                  <a:schemeClr val="folHlink"/>
                </a:solidFill>
              </a:rPr>
              <a:t>BroadcastClearList</a:t>
            </a:r>
            <a:r>
              <a:rPr lang="en-US" sz="2400"/>
              <a:t>()		</a:t>
            </a:r>
            <a:r>
              <a:rPr lang="en-US" sz="2400">
                <a:solidFill>
                  <a:srgbClr val="339933"/>
                </a:solidFill>
              </a:rPr>
              <a:t>//Clear all</a:t>
            </a:r>
          </a:p>
          <a:p>
            <a:pPr>
              <a:lnSpc>
                <a:spcPct val="80000"/>
              </a:lnSpc>
            </a:pPr>
            <a:endParaRPr lang="en-US" sz="2800"/>
          </a:p>
          <a:p>
            <a:pPr>
              <a:lnSpc>
                <a:spcPct val="80000"/>
              </a:lnSpc>
            </a:pPr>
            <a:r>
              <a:rPr lang="en-US" sz="2800"/>
              <a:t>CC all agent's messages to manager</a:t>
            </a:r>
          </a:p>
          <a:p>
            <a:pPr lvl="1">
              <a:lnSpc>
                <a:spcPct val="80000"/>
              </a:lnSpc>
            </a:pPr>
            <a:r>
              <a:rPr lang="en-US" sz="2400">
                <a:solidFill>
                  <a:schemeClr val="folHlink"/>
                </a:solidFill>
              </a:rPr>
              <a:t>SetCCReceiver</a:t>
            </a:r>
            <a:r>
              <a:rPr lang="en-US" sz="2400"/>
              <a:t>(id)		</a:t>
            </a:r>
            <a:r>
              <a:rPr lang="en-US" sz="2400">
                <a:solidFill>
                  <a:srgbClr val="339933"/>
                </a:solidFill>
              </a:rPr>
              <a:t>//Set manager id</a:t>
            </a:r>
          </a:p>
          <a:p>
            <a:pPr lvl="1">
              <a:lnSpc>
                <a:spcPct val="80000"/>
              </a:lnSpc>
            </a:pPr>
            <a:r>
              <a:rPr lang="en-US" sz="2400">
                <a:solidFill>
                  <a:schemeClr val="folHlink"/>
                </a:solidFill>
              </a:rPr>
              <a:t>ClearCCReceiver</a:t>
            </a:r>
            <a:r>
              <a:rPr lang="en-US" sz="2400"/>
              <a:t>()		</a:t>
            </a:r>
            <a:r>
              <a:rPr lang="en-US" sz="2400">
                <a:solidFill>
                  <a:srgbClr val="339933"/>
                </a:solidFill>
              </a:rPr>
              <a:t>//Clear manager id</a:t>
            </a:r>
          </a:p>
          <a:p>
            <a:pPr lvl="1">
              <a:lnSpc>
                <a:spcPct val="80000"/>
              </a:lnSpc>
            </a:pPr>
            <a:r>
              <a:rPr lang="en-US" sz="2400" noProof="1">
                <a:solidFill>
                  <a:schemeClr val="folHlink"/>
                </a:solidFill>
              </a:rPr>
              <a:t>OnCCMsg</a:t>
            </a:r>
            <a:r>
              <a:rPr lang="en-US" sz="2400"/>
              <a:t>(msg)		</a:t>
            </a:r>
            <a:r>
              <a:rPr lang="en-US" sz="2400">
                <a:solidFill>
                  <a:srgbClr val="339933"/>
                </a:solidFill>
              </a:rPr>
              <a:t>//How to listen for msg</a:t>
            </a:r>
          </a:p>
        </p:txBody>
      </p:sp>
      <p:pic>
        <p:nvPicPr>
          <p:cNvPr id="9308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0"/>
            <a:ext cx="2362200" cy="157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223D6D-62B3-4BF9-9E35-38D47759DD09}" type="slidenum">
              <a:rPr lang="en-US"/>
              <a:pPr/>
              <a:t>91</a:t>
            </a:fld>
            <a:endParaRPr lang="en-US"/>
          </a:p>
        </p:txBody>
      </p:sp>
      <p:sp>
        <p:nvSpPr>
          <p:cNvPr id="93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Misc Helper Functions</a:t>
            </a:r>
          </a:p>
        </p:txBody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92480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solidFill>
                  <a:schemeClr val="folHlink"/>
                </a:solidFill>
              </a:rPr>
              <a:t>MarkForDeletion</a:t>
            </a:r>
            <a:r>
              <a:rPr lang="en-US"/>
              <a:t>()</a:t>
            </a:r>
          </a:p>
          <a:p>
            <a:pPr lvl="1">
              <a:lnSpc>
                <a:spcPct val="90000"/>
              </a:lnSpc>
            </a:pPr>
            <a:r>
              <a:rPr lang="en-US"/>
              <a:t>Destruction must be handled carefully once execution is outside of the state machine </a:t>
            </a:r>
          </a:p>
          <a:p>
            <a:pPr lvl="1"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r>
              <a:rPr lang="en-US">
                <a:solidFill>
                  <a:schemeClr val="folHlink"/>
                </a:solidFill>
              </a:rPr>
              <a:t>GetTimeInState</a:t>
            </a:r>
            <a:r>
              <a:rPr lang="en-US"/>
              <a:t>()</a:t>
            </a:r>
          </a:p>
          <a:p>
            <a:pPr lvl="1">
              <a:lnSpc>
                <a:spcPct val="90000"/>
              </a:lnSpc>
            </a:pPr>
            <a:r>
              <a:rPr lang="en-US"/>
              <a:t>Might be handy in some situations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r>
              <a:rPr lang="en-US">
                <a:solidFill>
                  <a:schemeClr val="folHlink"/>
                </a:solidFill>
              </a:rPr>
              <a:t>RandDelay</a:t>
            </a:r>
            <a:r>
              <a:rPr lang="en-US"/>
              <a:t>(min, max)</a:t>
            </a:r>
          </a:p>
          <a:p>
            <a:pPr lvl="1">
              <a:lnSpc>
                <a:spcPct val="90000"/>
              </a:lnSpc>
            </a:pPr>
            <a:r>
              <a:rPr lang="en-US"/>
              <a:t>For delayed messages:</a:t>
            </a:r>
          </a:p>
          <a:p>
            <a:pPr lvl="2">
              <a:lnSpc>
                <a:spcPct val="90000"/>
              </a:lnSpc>
            </a:pPr>
            <a:r>
              <a:rPr lang="en-US" sz="2000">
                <a:solidFill>
                  <a:schemeClr val="folHlink"/>
                </a:solidFill>
              </a:rPr>
              <a:t>SendMsgDelayedToMe</a:t>
            </a:r>
            <a:r>
              <a:rPr lang="en-US" sz="2000"/>
              <a:t>(</a:t>
            </a:r>
            <a:r>
              <a:rPr lang="en-US" sz="2000">
                <a:solidFill>
                  <a:schemeClr val="folHlink"/>
                </a:solidFill>
              </a:rPr>
              <a:t>RandDelay</a:t>
            </a:r>
            <a:r>
              <a:rPr lang="en-US" sz="2000"/>
              <a:t>(1.0f, 3.0f), MSG_Run);</a:t>
            </a:r>
          </a:p>
        </p:txBody>
      </p:sp>
      <p:pic>
        <p:nvPicPr>
          <p:cNvPr id="9318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0"/>
            <a:ext cx="182880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AA5D26-1FBC-41BB-8D9F-1AC82ED80A05}" type="slidenum">
              <a:rPr lang="en-US"/>
              <a:pPr/>
              <a:t>92</a:t>
            </a:fld>
            <a:endParaRPr lang="en-US"/>
          </a:p>
        </p:txBody>
      </p:sp>
      <p:sp>
        <p:nvSpPr>
          <p:cNvPr id="1240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Load Balancing</a:t>
            </a:r>
          </a:p>
        </p:txBody>
      </p:sp>
      <p:sp>
        <p:nvSpPr>
          <p:cNvPr id="1240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7720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All delayed messages are load balanced!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</a:pPr>
            <a:r>
              <a:rPr lang="en-US" sz="2800">
                <a:solidFill>
                  <a:schemeClr val="folHlink"/>
                </a:solidFill>
              </a:rPr>
              <a:t>g_msgroute.</a:t>
            </a:r>
            <a:r>
              <a:rPr lang="en-US" sz="2800" noProof="1">
                <a:solidFill>
                  <a:schemeClr val="folHlink"/>
                </a:solidFill>
              </a:rPr>
              <a:t>SetLoadBalancingConstraint</a:t>
            </a:r>
            <a:r>
              <a:rPr lang="en-US" sz="2800" noProof="1"/>
              <a:t>(</a:t>
            </a:r>
            <a:r>
              <a:rPr lang="en-US" sz="2800"/>
              <a:t>time)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time = max time per frame (in seconds)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Default = 5% of 60Hz frame (</a:t>
            </a:r>
            <a:r>
              <a:rPr lang="en-US" sz="2400" noProof="1"/>
              <a:t>0.05/60.0</a:t>
            </a:r>
            <a:r>
              <a:rPr lang="en-US" sz="2400"/>
              <a:t>)</a:t>
            </a:r>
          </a:p>
          <a:p>
            <a:pPr lvl="1">
              <a:lnSpc>
                <a:spcPct val="90000"/>
              </a:lnSpc>
            </a:pPr>
            <a:endParaRPr lang="en-US" sz="2400"/>
          </a:p>
          <a:p>
            <a:pPr>
              <a:lnSpc>
                <a:spcPct val="90000"/>
              </a:lnSpc>
            </a:pPr>
            <a:r>
              <a:rPr lang="en-US" sz="2800"/>
              <a:t>Timer messages are load balanced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Load balanced alternative to OnUpdate!</a:t>
            </a:r>
          </a:p>
          <a:p>
            <a:pPr lvl="3">
              <a:lnSpc>
                <a:spcPct val="90000"/>
              </a:lnSpc>
            </a:pPr>
            <a:r>
              <a:rPr lang="en-US" sz="1800" b="1">
                <a:solidFill>
                  <a:schemeClr val="tx2"/>
                </a:solidFill>
              </a:rPr>
              <a:t>DeclareState</a:t>
            </a:r>
            <a:r>
              <a:rPr lang="en-US" sz="1800" b="1"/>
              <a:t>(STATE_AnyState)</a:t>
            </a:r>
          </a:p>
          <a:p>
            <a:pPr lvl="3">
              <a:lnSpc>
                <a:spcPct val="90000"/>
              </a:lnSpc>
            </a:pPr>
            <a:r>
              <a:rPr lang="en-US" sz="1800" b="1"/>
              <a:t>   </a:t>
            </a:r>
            <a:r>
              <a:rPr lang="en-US" sz="1800" b="1">
                <a:solidFill>
                  <a:schemeClr val="tx2"/>
                </a:solidFill>
              </a:rPr>
              <a:t>OnEnter</a:t>
            </a:r>
          </a:p>
          <a:p>
            <a:pPr lvl="3">
              <a:lnSpc>
                <a:spcPct val="90000"/>
              </a:lnSpc>
            </a:pPr>
            <a:r>
              <a:rPr lang="en-US" sz="1800" b="1"/>
              <a:t>      SetTimerState(1, MSG_AnyMessage)</a:t>
            </a:r>
          </a:p>
          <a:p>
            <a:pPr lvl="3">
              <a:lnSpc>
                <a:spcPct val="90000"/>
              </a:lnSpc>
            </a:pPr>
            <a:r>
              <a:rPr lang="en-US" sz="1800" b="1"/>
              <a:t>   </a:t>
            </a:r>
            <a:r>
              <a:rPr lang="en-US" sz="1800" b="1">
                <a:solidFill>
                  <a:schemeClr val="tx2"/>
                </a:solidFill>
              </a:rPr>
              <a:t>OnMsg</a:t>
            </a:r>
            <a:r>
              <a:rPr lang="en-US" sz="1800" b="1"/>
              <a:t>(MSG_AnyMessage)</a:t>
            </a:r>
          </a:p>
          <a:p>
            <a:pPr lvl="3">
              <a:lnSpc>
                <a:spcPct val="90000"/>
              </a:lnSpc>
            </a:pPr>
            <a:r>
              <a:rPr lang="en-US" sz="1800" b="1"/>
              <a:t>      </a:t>
            </a:r>
            <a:r>
              <a:rPr lang="en-US" sz="1800" b="1">
                <a:solidFill>
                  <a:srgbClr val="339933"/>
                </a:solidFill>
              </a:rPr>
              <a:t>//Do work every 1 sec while in state</a:t>
            </a:r>
            <a:endParaRPr lang="en-US" sz="1800" b="1"/>
          </a:p>
        </p:txBody>
      </p:sp>
      <p:pic>
        <p:nvPicPr>
          <p:cNvPr id="12400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57D6C8-A699-4CBC-8623-F83A478CE918}" type="slidenum">
              <a:rPr lang="en-US"/>
              <a:pPr/>
              <a:t>93</a:t>
            </a:fld>
            <a:endParaRPr lang="en-US"/>
          </a:p>
        </p:txBody>
      </p:sp>
      <p:sp>
        <p:nvSpPr>
          <p:cNvPr id="137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Timer Functions</a:t>
            </a:r>
          </a:p>
        </p:txBody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001000" cy="4419600"/>
          </a:xfrm>
        </p:spPr>
        <p:txBody>
          <a:bodyPr/>
          <a:lstStyle/>
          <a:p>
            <a:r>
              <a:rPr lang="en-US" sz="2400"/>
              <a:t>Send to your own game object </a:t>
            </a:r>
          </a:p>
          <a:p>
            <a:pPr lvl="1"/>
            <a:r>
              <a:rPr lang="en-US" sz="2000">
                <a:solidFill>
                  <a:schemeClr val="folHlink"/>
                </a:solidFill>
              </a:rPr>
              <a:t>SetTimer</a:t>
            </a:r>
            <a:r>
              <a:rPr lang="en-US" sz="2000"/>
              <a:t>[</a:t>
            </a:r>
            <a:r>
              <a:rPr lang="en-US" sz="2000">
                <a:solidFill>
                  <a:schemeClr val="folHlink"/>
                </a:solidFill>
              </a:rPr>
              <a:t>State</a:t>
            </a:r>
            <a:r>
              <a:rPr lang="en-US" sz="2000"/>
              <a:t>, </a:t>
            </a:r>
            <a:r>
              <a:rPr lang="en-US" sz="2000">
                <a:solidFill>
                  <a:schemeClr val="folHlink"/>
                </a:solidFill>
              </a:rPr>
              <a:t>Substate</a:t>
            </a:r>
            <a:r>
              <a:rPr lang="en-US" sz="2000"/>
              <a:t>, </a:t>
            </a:r>
            <a:r>
              <a:rPr lang="en-US" sz="2000">
                <a:solidFill>
                  <a:schemeClr val="folHlink"/>
                </a:solidFill>
              </a:rPr>
              <a:t>StateMachine</a:t>
            </a:r>
            <a:r>
              <a:rPr lang="en-US" sz="2000"/>
              <a:t>](delay, name)</a:t>
            </a:r>
          </a:p>
          <a:p>
            <a:pPr lvl="1"/>
            <a:r>
              <a:rPr lang="en-US" sz="2000">
                <a:solidFill>
                  <a:schemeClr val="folHlink"/>
                </a:solidFill>
              </a:rPr>
              <a:t>StopTimer</a:t>
            </a:r>
            <a:r>
              <a:rPr lang="en-US" sz="2000"/>
              <a:t>(name)</a:t>
            </a:r>
          </a:p>
          <a:p>
            <a:endParaRPr lang="en-US" sz="2400"/>
          </a:p>
          <a:p>
            <a:r>
              <a:rPr lang="en-US" sz="2400"/>
              <a:t>More friendly versions</a:t>
            </a:r>
          </a:p>
          <a:p>
            <a:pPr lvl="1"/>
            <a:r>
              <a:rPr lang="en-US" sz="2000">
                <a:solidFill>
                  <a:schemeClr val="folHlink"/>
                </a:solidFill>
              </a:rPr>
              <a:t>OnTimeInState</a:t>
            </a:r>
            <a:r>
              <a:rPr lang="en-US" sz="2000"/>
              <a:t>(t)		</a:t>
            </a:r>
            <a:r>
              <a:rPr lang="en-US" sz="2000">
                <a:solidFill>
                  <a:srgbClr val="339933"/>
                </a:solidFill>
              </a:rPr>
              <a:t>//One shot (t secs after state entry)</a:t>
            </a:r>
          </a:p>
          <a:p>
            <a:pPr lvl="2"/>
            <a:r>
              <a:rPr lang="en-US" sz="1800"/>
              <a:t>Also </a:t>
            </a:r>
            <a:r>
              <a:rPr lang="en-US" sz="1800">
                <a:solidFill>
                  <a:schemeClr val="folHlink"/>
                </a:solidFill>
              </a:rPr>
              <a:t>OnTimeInSubstate</a:t>
            </a:r>
            <a:r>
              <a:rPr lang="en-US" sz="1800"/>
              <a:t>(t)</a:t>
            </a:r>
            <a:endParaRPr lang="en-US" sz="1800">
              <a:solidFill>
                <a:srgbClr val="339933"/>
              </a:solidFill>
            </a:endParaRPr>
          </a:p>
          <a:p>
            <a:pPr lvl="1"/>
            <a:r>
              <a:rPr lang="en-US" sz="2000">
                <a:solidFill>
                  <a:schemeClr val="folHlink"/>
                </a:solidFill>
              </a:rPr>
              <a:t>OnPeriodicTimeInState</a:t>
            </a:r>
            <a:r>
              <a:rPr lang="en-US" sz="2000"/>
              <a:t>(t)	</a:t>
            </a:r>
            <a:r>
              <a:rPr lang="en-US" sz="2000">
                <a:solidFill>
                  <a:srgbClr val="339933"/>
                </a:solidFill>
              </a:rPr>
              <a:t>//Periodic (every t secs since entry)</a:t>
            </a:r>
          </a:p>
          <a:p>
            <a:pPr lvl="2"/>
            <a:r>
              <a:rPr lang="en-US" sz="1800"/>
              <a:t>Also </a:t>
            </a:r>
            <a:r>
              <a:rPr lang="en-US" sz="1800">
                <a:solidFill>
                  <a:schemeClr val="folHlink"/>
                </a:solidFill>
              </a:rPr>
              <a:t>OnPeriodicTimeInSubstate</a:t>
            </a:r>
            <a:r>
              <a:rPr lang="en-US" sz="1800"/>
              <a:t>(t)</a:t>
            </a:r>
          </a:p>
          <a:p>
            <a:pPr lvl="1"/>
            <a:endParaRPr lang="en-US" sz="2000"/>
          </a:p>
        </p:txBody>
      </p:sp>
      <p:pic>
        <p:nvPicPr>
          <p:cNvPr id="137933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0"/>
            <a:ext cx="960438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4A31F6-3ECD-49C5-9F31-19C52C4BD6C2}" type="slidenum">
              <a:rPr lang="en-US"/>
              <a:pPr/>
              <a:t>94</a:t>
            </a:fld>
            <a:endParaRPr lang="en-US"/>
          </a:p>
        </p:txBody>
      </p:sp>
      <p:sp>
        <p:nvSpPr>
          <p:cNvPr id="138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Transparent</a:t>
            </a:r>
            <a:br>
              <a:rPr lang="en-US" sz="4000"/>
            </a:br>
            <a:r>
              <a:rPr lang="en-US" sz="4000"/>
              <a:t>Timer Functions</a:t>
            </a:r>
          </a:p>
        </p:txBody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bool Agent::States(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STATE_FirstState )</a:t>
            </a:r>
            <a:endParaRPr lang="en-US" sz="14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         </a:t>
            </a:r>
            <a:r>
              <a:rPr lang="en-US" sz="1400" b="1">
                <a:latin typeface="Courier New" pitchFamily="49" charset="0"/>
              </a:rPr>
              <a:t>SendMsgDelayedToState( 1.5f, MSG_OneShot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SetTimerState( 1.0f, MSG_EverySecond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OnUpdate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         //Code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OnMsg</a:t>
            </a:r>
            <a:r>
              <a:rPr lang="en-US" sz="1400" b="1">
                <a:latin typeface="Courier New" pitchFamily="49" charset="0"/>
              </a:rPr>
              <a:t>( MSG_OneShot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         //Runs this code after being in state for 1.5 seconds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OnMsg</a:t>
            </a:r>
            <a:r>
              <a:rPr lang="en-US" sz="1400" b="1">
                <a:latin typeface="Courier New" pitchFamily="49" charset="0"/>
              </a:rPr>
              <a:t>( MSG_EverySecond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         //Runs this code every 1.0 seconds while in this state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OnExit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         //Code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</a:t>
            </a:r>
          </a:p>
        </p:txBody>
      </p:sp>
      <p:pic>
        <p:nvPicPr>
          <p:cNvPr id="1380358" name="Picture 6"/>
          <p:cNvPicPr>
            <a:picLocks noChangeAspect="1" noChangeArrowheads="1"/>
          </p:cNvPicPr>
          <p:nvPr/>
        </p:nvPicPr>
        <p:blipFill>
          <a:blip r:embed="rId2" cstate="print">
            <a:lum bright="88000" contrast="-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0"/>
            <a:ext cx="960438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DF14C8-F4ED-43EB-BD39-63DF658ECA57}" type="slidenum">
              <a:rPr lang="en-US"/>
              <a:pPr/>
              <a:t>95</a:t>
            </a:fld>
            <a:endParaRPr lang="en-US"/>
          </a:p>
        </p:txBody>
      </p:sp>
      <p:sp>
        <p:nvSpPr>
          <p:cNvPr id="140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Transparent </a:t>
            </a:r>
            <a:br>
              <a:rPr lang="en-US" sz="4000"/>
            </a:br>
            <a:r>
              <a:rPr lang="en-US" sz="4000"/>
              <a:t>Timer Functions</a:t>
            </a:r>
          </a:p>
        </p:txBody>
      </p:sp>
      <p:sp>
        <p:nvSpPr>
          <p:cNvPr id="140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bool Agent::States( StateMachineEvent event, MSG_Object * msg,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       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400" b="1">
                <a:latin typeface="Courier New" pitchFamily="49" charset="0"/>
              </a:rPr>
              <a:t>( STATE_FirstState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OnEnter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         //Code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OnUpdate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         //Code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OnTimeInState</a:t>
            </a:r>
            <a:r>
              <a:rPr lang="en-US" sz="1400" b="1">
                <a:latin typeface="Courier New" pitchFamily="49" charset="0"/>
              </a:rPr>
              <a:t>( 1.5f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         //Runs this code after being in state for 1.5 seconds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</a:t>
            </a: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OnPeriodicTimeInState</a:t>
            </a:r>
            <a:r>
              <a:rPr lang="en-US" sz="1400" b="1">
                <a:latin typeface="Courier New" pitchFamily="49" charset="0"/>
              </a:rPr>
              <a:t>( 1.0f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            </a:t>
            </a: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//Runs this code every 1.0 seconds while in this state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    OnExit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rgbClr val="339933"/>
                </a:solidFill>
                <a:latin typeface="Courier New" pitchFamily="49" charset="0"/>
              </a:rPr>
              <a:t>            //Code</a:t>
            </a: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4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400" b="1">
                <a:latin typeface="Courier New" pitchFamily="49" charset="0"/>
              </a:rPr>
              <a:t>}</a:t>
            </a:r>
          </a:p>
        </p:txBody>
      </p:sp>
      <p:pic>
        <p:nvPicPr>
          <p:cNvPr id="1406982" name="Picture 6"/>
          <p:cNvPicPr>
            <a:picLocks noChangeAspect="1" noChangeArrowheads="1"/>
          </p:cNvPicPr>
          <p:nvPr/>
        </p:nvPicPr>
        <p:blipFill>
          <a:blip r:embed="rId2" cstate="print">
            <a:lum bright="88000" contrast="-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0"/>
            <a:ext cx="960438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8A0BFE-73F2-43E6-9B07-74C0B6C7010A}" type="slidenum">
              <a:rPr lang="en-US"/>
              <a:pPr/>
              <a:t>96</a:t>
            </a:fld>
            <a:endParaRPr lang="en-US"/>
          </a:p>
        </p:txBody>
      </p:sp>
      <p:sp>
        <p:nvSpPr>
          <p:cNvPr id="140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Transparent </a:t>
            </a:r>
            <a:br>
              <a:rPr lang="en-US" sz="4000"/>
            </a:br>
            <a:r>
              <a:rPr lang="en-US" sz="4000"/>
              <a:t>Timer Functions</a:t>
            </a:r>
          </a:p>
        </p:txBody>
      </p:sp>
      <p:sp>
        <p:nvSpPr>
          <p:cNvPr id="140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84582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bool Agent::States( StateMachineEvent event, MSG_Object * msg,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200" b="1">
                <a:latin typeface="Courier New" pitchFamily="49" charset="0"/>
              </a:rPr>
              <a:t>( STATE_FirstState )</a:t>
            </a:r>
            <a:endParaRPr lang="en-US" sz="12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OnEnter</a:t>
            </a: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rgbClr val="339933"/>
                </a:solidFill>
                <a:latin typeface="Courier New" pitchFamily="49" charset="0"/>
              </a:rPr>
              <a:t>            //Code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1200" b="1">
                <a:solidFill>
                  <a:srgbClr val="339933"/>
                </a:solidFill>
                <a:latin typeface="Courier New" pitchFamily="49" charset="0"/>
              </a:rPr>
              <a:t>//OnTimeInState( 1.5f )</a:t>
            </a: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return( true );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}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} while( false );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do {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if( EVENT_Probe == event ) {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SendMsgDelayedToState(</a:t>
            </a: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</a:t>
            </a:r>
            <a:r>
              <a:rPr lang="en-US" sz="1200" b="1">
                <a:latin typeface="Courier New" pitchFamily="49" charset="0"/>
              </a:rPr>
              <a:t>1.5f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, MSG_GENERIC_TIMER, MSG_Data( __LINE__ ) );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continue;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}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if( EVENT_Message == event &amp;&amp; msg &amp;&amp;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MSG_GENERIC_TIMER == msg-&gt;GetName() &amp;&amp;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msg-&gt;GetIntData() == __LINE__ )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{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          </a:t>
            </a:r>
            <a:r>
              <a:rPr lang="en-US" sz="1200" b="1">
                <a:solidFill>
                  <a:srgbClr val="339933"/>
                </a:solidFill>
                <a:latin typeface="Courier New" pitchFamily="49" charset="0"/>
              </a:rPr>
              <a:t>//Runs this code after being in state for 1.5 seconds</a:t>
            </a: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    OnExit</a:t>
            </a: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rgbClr val="339933"/>
                </a:solidFill>
                <a:latin typeface="Courier New" pitchFamily="49" charset="0"/>
              </a:rPr>
              <a:t>            //Code</a:t>
            </a: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}</a:t>
            </a:r>
          </a:p>
        </p:txBody>
      </p:sp>
      <p:pic>
        <p:nvPicPr>
          <p:cNvPr id="1405956" name="Picture 4"/>
          <p:cNvPicPr>
            <a:picLocks noChangeAspect="1" noChangeArrowheads="1"/>
          </p:cNvPicPr>
          <p:nvPr/>
        </p:nvPicPr>
        <p:blipFill>
          <a:blip r:embed="rId2" cstate="print">
            <a:lum bright="88000" contrast="-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0"/>
            <a:ext cx="960438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1A30A0-46AA-4C1C-8D81-E5A779D0F3F0}" type="slidenum">
              <a:rPr lang="en-US"/>
              <a:pPr/>
              <a:t>97</a:t>
            </a:fld>
            <a:endParaRPr lang="en-US"/>
          </a:p>
        </p:txBody>
      </p:sp>
      <p:sp>
        <p:nvSpPr>
          <p:cNvPr id="140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Transparent </a:t>
            </a:r>
            <a:br>
              <a:rPr lang="en-US" sz="4000"/>
            </a:br>
            <a:r>
              <a:rPr lang="en-US" sz="4000"/>
              <a:t>Timer Functions</a:t>
            </a:r>
          </a:p>
        </p:txBody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8458200" cy="5181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bool Agent::States( StateMachineEvent event, MSG_Object * msg, int state, int substate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{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BeginStateMachine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DeclareState</a:t>
            </a:r>
            <a:r>
              <a:rPr lang="en-US" sz="1200" b="1">
                <a:latin typeface="Courier New" pitchFamily="49" charset="0"/>
              </a:rPr>
              <a:t>( STATE_FirstState )</a:t>
            </a:r>
            <a:endParaRPr lang="en-US" sz="1200" b="1">
              <a:solidFill>
                <a:srgbClr val="339933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     </a:t>
            </a: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OnEnter</a:t>
            </a: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rgbClr val="339933"/>
                </a:solidFill>
                <a:latin typeface="Courier New" pitchFamily="49" charset="0"/>
              </a:rPr>
              <a:t>            //Code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    </a:t>
            </a:r>
            <a:r>
              <a:rPr lang="en-US" sz="1200" b="1">
                <a:solidFill>
                  <a:srgbClr val="339933"/>
                </a:solidFill>
                <a:latin typeface="Courier New" pitchFamily="49" charset="0"/>
              </a:rPr>
              <a:t>//OnPeriodicTimeInState( 1.0f )</a:t>
            </a: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  </a:t>
            </a: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return( true );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}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} while( false );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do {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if( EVENT_Probe == event ) {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SendMsgDelayedToState( s, MSG_GENERIC_TIMER, MSG_Data( __LINE__ ) );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continue;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}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if( EVENT_Message == event &amp;&amp; msg &amp;&amp;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MSG_GENERIC_TIMER == msg-&gt;GetName() &amp;&amp; 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msg-&gt;GetIntData() == __LINE__ )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{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hlink"/>
                </a:solidFill>
                <a:latin typeface="Courier New" pitchFamily="49" charset="0"/>
              </a:rPr>
              <a:t>                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SendMsgDelayedToState( </a:t>
            </a:r>
            <a:r>
              <a:rPr lang="en-US" sz="1200" b="1">
                <a:latin typeface="Courier New" pitchFamily="49" charset="0"/>
              </a:rPr>
              <a:t>1.0f</a:t>
            </a:r>
            <a:r>
              <a:rPr lang="en-US" sz="1200" b="1" noProof="1">
                <a:solidFill>
                  <a:schemeClr val="hlink"/>
                </a:solidFill>
                <a:latin typeface="Courier New" pitchFamily="49" charset="0"/>
              </a:rPr>
              <a:t>, MSG_GENERIC_TIMER, MSG_Data( __LINE__ ) );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rgbClr val="339933"/>
                </a:solidFill>
                <a:latin typeface="Courier New" pitchFamily="49" charset="0"/>
              </a:rPr>
              <a:t>                //Runs this code every 1.0 seconds while in this state</a:t>
            </a:r>
            <a:endParaRPr lang="en-US" sz="1200" b="1">
              <a:solidFill>
                <a:schemeClr val="hlink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    OnExit</a:t>
            </a: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rgbClr val="339933"/>
                </a:solidFill>
                <a:latin typeface="Courier New" pitchFamily="49" charset="0"/>
              </a:rPr>
              <a:t>            //Code</a:t>
            </a: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solidFill>
                  <a:schemeClr val="folHlink"/>
                </a:solidFill>
                <a:latin typeface="Courier New" pitchFamily="49" charset="0"/>
              </a:rPr>
              <a:t>    EndStateMachine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>
                <a:latin typeface="Courier New" pitchFamily="49" charset="0"/>
              </a:rPr>
              <a:t>}</a:t>
            </a:r>
          </a:p>
        </p:txBody>
      </p:sp>
      <p:pic>
        <p:nvPicPr>
          <p:cNvPr id="1409028" name="Picture 4"/>
          <p:cNvPicPr>
            <a:picLocks noChangeAspect="1" noChangeArrowheads="1"/>
          </p:cNvPicPr>
          <p:nvPr/>
        </p:nvPicPr>
        <p:blipFill>
          <a:blip r:embed="rId2" cstate="print">
            <a:lum bright="88000" contrast="-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0"/>
            <a:ext cx="960438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62B066-DE80-408A-A1EC-ADD24383CEF9}" type="slidenum">
              <a:rPr lang="en-US"/>
              <a:pPr/>
              <a:t>98</a:t>
            </a:fld>
            <a:endParaRPr lang="en-US"/>
          </a:p>
        </p:txBody>
      </p:sp>
      <p:sp>
        <p:nvSpPr>
          <p:cNvPr id="136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Extra Macros</a:t>
            </a:r>
          </a:p>
        </p:txBody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76400"/>
            <a:ext cx="8382000" cy="47244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800">
                <a:solidFill>
                  <a:srgbClr val="339933"/>
                </a:solidFill>
              </a:rPr>
              <a:t>//Special cases of OnMsg</a:t>
            </a:r>
            <a:endParaRPr lang="en-US" sz="2800">
              <a:solidFill>
                <a:schemeClr val="folHlink"/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800" noProof="1">
                <a:solidFill>
                  <a:schemeClr val="folHlink"/>
                </a:solidFill>
              </a:rPr>
              <a:t>OnCCMsg</a:t>
            </a:r>
            <a:r>
              <a:rPr lang="en-US" sz="2800"/>
              <a:t>(m1)</a:t>
            </a:r>
            <a:r>
              <a:rPr lang="en-US" sz="2800">
                <a:solidFill>
                  <a:schemeClr val="folHlink"/>
                </a:solidFill>
              </a:rPr>
              <a:t>		</a:t>
            </a:r>
            <a:r>
              <a:rPr lang="en-US" sz="2800">
                <a:solidFill>
                  <a:srgbClr val="339933"/>
                </a:solidFill>
              </a:rPr>
              <a:t>//Messages CC'd to agent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800" noProof="1">
                <a:solidFill>
                  <a:schemeClr val="folHlink"/>
                </a:solidFill>
              </a:rPr>
              <a:t>OnEitherMsg</a:t>
            </a:r>
            <a:r>
              <a:rPr lang="en-US" sz="2800"/>
              <a:t>(m1,m2)</a:t>
            </a:r>
            <a:r>
              <a:rPr lang="en-US" sz="2800">
                <a:solidFill>
                  <a:schemeClr val="folHlink"/>
                </a:solidFill>
              </a:rPr>
              <a:t>	</a:t>
            </a:r>
            <a:r>
              <a:rPr lang="en-US" sz="2800">
                <a:solidFill>
                  <a:srgbClr val="339933"/>
                </a:solidFill>
              </a:rPr>
              <a:t>//Message Event m1 or m2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800" noProof="1">
                <a:solidFill>
                  <a:schemeClr val="folHlink"/>
                </a:solidFill>
              </a:rPr>
              <a:t>On</a:t>
            </a:r>
            <a:r>
              <a:rPr lang="en-US" sz="2800">
                <a:solidFill>
                  <a:schemeClr val="folHlink"/>
                </a:solidFill>
              </a:rPr>
              <a:t>Both</a:t>
            </a:r>
            <a:r>
              <a:rPr lang="en-US" sz="2800" noProof="1">
                <a:solidFill>
                  <a:schemeClr val="folHlink"/>
                </a:solidFill>
              </a:rPr>
              <a:t>Msg</a:t>
            </a:r>
            <a:r>
              <a:rPr lang="en-US" sz="2800"/>
              <a:t>(m1,m2)	</a:t>
            </a:r>
            <a:r>
              <a:rPr lang="en-US" sz="2800">
                <a:solidFill>
                  <a:srgbClr val="339933"/>
                </a:solidFill>
              </a:rPr>
              <a:t>//Message Event m1 and m2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800" noProof="1">
                <a:solidFill>
                  <a:schemeClr val="folHlink"/>
                </a:solidFill>
              </a:rPr>
              <a:t>On</a:t>
            </a:r>
            <a:r>
              <a:rPr lang="en-US" sz="2800">
                <a:solidFill>
                  <a:schemeClr val="folHlink"/>
                </a:solidFill>
              </a:rPr>
              <a:t>Any</a:t>
            </a:r>
            <a:r>
              <a:rPr lang="en-US" sz="2800" noProof="1">
                <a:solidFill>
                  <a:schemeClr val="folHlink"/>
                </a:solidFill>
              </a:rPr>
              <a:t>Msg</a:t>
            </a:r>
            <a:r>
              <a:rPr lang="en-US" sz="2800">
                <a:solidFill>
                  <a:schemeClr val="folHlink"/>
                </a:solidFill>
              </a:rPr>
              <a:t>			</a:t>
            </a:r>
            <a:r>
              <a:rPr lang="en-US" sz="2800">
                <a:solidFill>
                  <a:srgbClr val="339933"/>
                </a:solidFill>
              </a:rPr>
              <a:t>//Message Event (any)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800" noProof="1">
                <a:solidFill>
                  <a:schemeClr val="folHlink"/>
                </a:solidFill>
              </a:rPr>
              <a:t>On</a:t>
            </a:r>
            <a:r>
              <a:rPr lang="en-US" sz="2800">
                <a:solidFill>
                  <a:schemeClr val="folHlink"/>
                </a:solidFill>
              </a:rPr>
              <a:t>AnyUnhandled</a:t>
            </a:r>
            <a:r>
              <a:rPr lang="en-US" sz="2800" noProof="1">
                <a:solidFill>
                  <a:schemeClr val="folHlink"/>
                </a:solidFill>
              </a:rPr>
              <a:t>Msg</a:t>
            </a:r>
            <a:r>
              <a:rPr lang="en-US" sz="2800">
                <a:solidFill>
                  <a:schemeClr val="folHlink"/>
                </a:solidFill>
              </a:rPr>
              <a:t>DebugBreak		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en-US" sz="180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EFD2E5-E747-4EFC-9F24-5840034835E2}" type="slidenum">
              <a:rPr lang="en-US"/>
              <a:pPr/>
              <a:t>99</a:t>
            </a:fld>
            <a:endParaRPr lang="en-US"/>
          </a:p>
        </p:txBody>
      </p:sp>
      <p:sp>
        <p:nvSpPr>
          <p:cNvPr id="137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State Machine Language:</a:t>
            </a:r>
            <a:br>
              <a:rPr lang="en-US" sz="4000"/>
            </a:br>
            <a:r>
              <a:rPr lang="en-US" sz="4000"/>
              <a:t>Extra Macros</a:t>
            </a:r>
          </a:p>
        </p:txBody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8229600" cy="47244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400">
                <a:solidFill>
                  <a:srgbClr val="339933"/>
                </a:solidFill>
              </a:rPr>
              <a:t>//Special cases of OnUpdate</a:t>
            </a:r>
            <a:endParaRPr lang="en-US" sz="2400">
              <a:solidFill>
                <a:schemeClr val="folHlink"/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400" noProof="1">
                <a:solidFill>
                  <a:schemeClr val="folHlink"/>
                </a:solidFill>
              </a:rPr>
              <a:t>OnNthUpdate</a:t>
            </a:r>
            <a:r>
              <a:rPr lang="en-US" sz="2400"/>
              <a:t>(n)		</a:t>
            </a:r>
            <a:r>
              <a:rPr lang="en-US" sz="2400">
                <a:solidFill>
                  <a:srgbClr val="339933"/>
                </a:solidFill>
              </a:rPr>
              <a:t>//n</a:t>
            </a:r>
            <a:r>
              <a:rPr lang="en-US" sz="2400" baseline="30000">
                <a:solidFill>
                  <a:srgbClr val="339933"/>
                </a:solidFill>
              </a:rPr>
              <a:t>th</a:t>
            </a:r>
            <a:r>
              <a:rPr lang="en-US" sz="2400">
                <a:solidFill>
                  <a:srgbClr val="339933"/>
                </a:solidFill>
              </a:rPr>
              <a:t> Update Event (&gt; 0)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400" noProof="1">
                <a:solidFill>
                  <a:schemeClr val="folHlink"/>
                </a:solidFill>
              </a:rPr>
              <a:t>OnFirstUpdate</a:t>
            </a:r>
            <a:r>
              <a:rPr lang="en-US" sz="2400"/>
              <a:t>		</a:t>
            </a:r>
            <a:r>
              <a:rPr lang="en-US" sz="2400">
                <a:solidFill>
                  <a:srgbClr val="339933"/>
                </a:solidFill>
              </a:rPr>
              <a:t>//1</a:t>
            </a:r>
            <a:r>
              <a:rPr lang="en-US" sz="2400" baseline="30000">
                <a:solidFill>
                  <a:srgbClr val="339933"/>
                </a:solidFill>
              </a:rPr>
              <a:t>st</a:t>
            </a:r>
            <a:r>
              <a:rPr lang="en-US" sz="2400">
                <a:solidFill>
                  <a:srgbClr val="339933"/>
                </a:solidFill>
              </a:rPr>
              <a:t> Update Event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400" noProof="1">
                <a:solidFill>
                  <a:schemeClr val="folHlink"/>
                </a:solidFill>
              </a:rPr>
              <a:t>On</a:t>
            </a:r>
            <a:r>
              <a:rPr lang="en-US" sz="2400">
                <a:solidFill>
                  <a:schemeClr val="folHlink"/>
                </a:solidFill>
              </a:rPr>
              <a:t>Second</a:t>
            </a:r>
            <a:r>
              <a:rPr lang="en-US" sz="2400" noProof="1">
                <a:solidFill>
                  <a:schemeClr val="folHlink"/>
                </a:solidFill>
              </a:rPr>
              <a:t>Update</a:t>
            </a:r>
            <a:r>
              <a:rPr lang="en-US" sz="2400">
                <a:solidFill>
                  <a:schemeClr val="folHlink"/>
                </a:solidFill>
              </a:rPr>
              <a:t>	</a:t>
            </a:r>
            <a:r>
              <a:rPr lang="en-US" sz="2400"/>
              <a:t>	</a:t>
            </a:r>
            <a:r>
              <a:rPr lang="en-US" sz="2400">
                <a:solidFill>
                  <a:srgbClr val="339933"/>
                </a:solidFill>
              </a:rPr>
              <a:t>//2</a:t>
            </a:r>
            <a:r>
              <a:rPr lang="en-US" sz="2400" baseline="30000">
                <a:solidFill>
                  <a:srgbClr val="339933"/>
                </a:solidFill>
              </a:rPr>
              <a:t>nd</a:t>
            </a:r>
            <a:r>
              <a:rPr lang="en-US" sz="2400">
                <a:solidFill>
                  <a:srgbClr val="339933"/>
                </a:solidFill>
              </a:rPr>
              <a:t> Update Event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400" noProof="1">
                <a:solidFill>
                  <a:schemeClr val="folHlink"/>
                </a:solidFill>
              </a:rPr>
              <a:t>On</a:t>
            </a:r>
            <a:r>
              <a:rPr lang="en-US" sz="2400">
                <a:solidFill>
                  <a:schemeClr val="folHlink"/>
                </a:solidFill>
              </a:rPr>
              <a:t>Third</a:t>
            </a:r>
            <a:r>
              <a:rPr lang="en-US" sz="2400" noProof="1">
                <a:solidFill>
                  <a:schemeClr val="folHlink"/>
                </a:solidFill>
              </a:rPr>
              <a:t>Update</a:t>
            </a:r>
            <a:r>
              <a:rPr lang="en-US" sz="2400"/>
              <a:t>		</a:t>
            </a:r>
            <a:r>
              <a:rPr lang="en-US" sz="2400">
                <a:solidFill>
                  <a:srgbClr val="339933"/>
                </a:solidFill>
              </a:rPr>
              <a:t>//3</a:t>
            </a:r>
            <a:r>
              <a:rPr lang="en-US" sz="2400" baseline="30000">
                <a:solidFill>
                  <a:srgbClr val="339933"/>
                </a:solidFill>
              </a:rPr>
              <a:t>rd</a:t>
            </a:r>
            <a:r>
              <a:rPr lang="en-US" sz="2400">
                <a:solidFill>
                  <a:srgbClr val="339933"/>
                </a:solidFill>
              </a:rPr>
              <a:t> Update Event</a:t>
            </a:r>
            <a:endParaRPr lang="en-US" sz="1600">
              <a:solidFill>
                <a:srgbClr val="339933"/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400" noProof="1">
                <a:solidFill>
                  <a:schemeClr val="folHlink"/>
                </a:solidFill>
              </a:rPr>
              <a:t>On</a:t>
            </a:r>
            <a:r>
              <a:rPr lang="en-US" sz="2400">
                <a:solidFill>
                  <a:schemeClr val="folHlink"/>
                </a:solidFill>
              </a:rPr>
              <a:t>Fourth</a:t>
            </a:r>
            <a:r>
              <a:rPr lang="en-US" sz="2400" noProof="1">
                <a:solidFill>
                  <a:schemeClr val="folHlink"/>
                </a:solidFill>
              </a:rPr>
              <a:t>Update</a:t>
            </a:r>
            <a:r>
              <a:rPr lang="en-US" sz="2400">
                <a:solidFill>
                  <a:schemeClr val="folHlink"/>
                </a:solidFill>
              </a:rPr>
              <a:t>	</a:t>
            </a:r>
            <a:r>
              <a:rPr lang="en-US" sz="2400"/>
              <a:t>	</a:t>
            </a:r>
            <a:r>
              <a:rPr lang="en-US" sz="2400">
                <a:solidFill>
                  <a:srgbClr val="339933"/>
                </a:solidFill>
              </a:rPr>
              <a:t>//4</a:t>
            </a:r>
            <a:r>
              <a:rPr lang="en-US" sz="2400" baseline="30000">
                <a:solidFill>
                  <a:srgbClr val="339933"/>
                </a:solidFill>
              </a:rPr>
              <a:t>th</a:t>
            </a:r>
            <a:r>
              <a:rPr lang="en-US" sz="2400">
                <a:solidFill>
                  <a:srgbClr val="339933"/>
                </a:solidFill>
              </a:rPr>
              <a:t> Update Event</a:t>
            </a:r>
            <a:endParaRPr lang="en-US" sz="1600">
              <a:solidFill>
                <a:srgbClr val="339933"/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400" noProof="1">
                <a:solidFill>
                  <a:schemeClr val="folHlink"/>
                </a:solidFill>
              </a:rPr>
              <a:t>On</a:t>
            </a:r>
            <a:r>
              <a:rPr lang="en-US" sz="2400">
                <a:solidFill>
                  <a:schemeClr val="folHlink"/>
                </a:solidFill>
              </a:rPr>
              <a:t>Fifth</a:t>
            </a:r>
            <a:r>
              <a:rPr lang="en-US" sz="2400" noProof="1">
                <a:solidFill>
                  <a:schemeClr val="folHlink"/>
                </a:solidFill>
              </a:rPr>
              <a:t>Update</a:t>
            </a:r>
            <a:r>
              <a:rPr lang="en-US" sz="2400"/>
              <a:t>		</a:t>
            </a:r>
            <a:r>
              <a:rPr lang="en-US" sz="2400">
                <a:solidFill>
                  <a:srgbClr val="339933"/>
                </a:solidFill>
              </a:rPr>
              <a:t>//5</a:t>
            </a:r>
            <a:r>
              <a:rPr lang="en-US" sz="2400" baseline="30000">
                <a:solidFill>
                  <a:srgbClr val="339933"/>
                </a:solidFill>
              </a:rPr>
              <a:t>th</a:t>
            </a:r>
            <a:r>
              <a:rPr lang="en-US" sz="2400">
                <a:solidFill>
                  <a:srgbClr val="339933"/>
                </a:solidFill>
              </a:rPr>
              <a:t> Update Event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en-US" sz="2400">
              <a:solidFill>
                <a:srgbClr val="339933"/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400" noProof="1">
                <a:solidFill>
                  <a:schemeClr val="folHlink"/>
                </a:solidFill>
              </a:rPr>
              <a:t>On</a:t>
            </a:r>
            <a:r>
              <a:rPr lang="en-US" sz="2400">
                <a:solidFill>
                  <a:schemeClr val="folHlink"/>
                </a:solidFill>
              </a:rPr>
              <a:t>Every</a:t>
            </a:r>
            <a:r>
              <a:rPr lang="en-US" sz="2400" noProof="1">
                <a:solidFill>
                  <a:schemeClr val="folHlink"/>
                </a:solidFill>
              </a:rPr>
              <a:t>NthUpdate</a:t>
            </a:r>
            <a:r>
              <a:rPr lang="en-US" sz="2400"/>
              <a:t>(n)	</a:t>
            </a:r>
            <a:r>
              <a:rPr lang="en-US" sz="2400">
                <a:solidFill>
                  <a:srgbClr val="339933"/>
                </a:solidFill>
              </a:rPr>
              <a:t>//n</a:t>
            </a:r>
            <a:r>
              <a:rPr lang="en-US" sz="2400" baseline="30000">
                <a:solidFill>
                  <a:srgbClr val="339933"/>
                </a:solidFill>
              </a:rPr>
              <a:t>th</a:t>
            </a:r>
            <a:r>
              <a:rPr lang="en-US" sz="2400">
                <a:solidFill>
                  <a:srgbClr val="339933"/>
                </a:solidFill>
              </a:rPr>
              <a:t> Update Events (&gt; 0)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400" noProof="1">
                <a:solidFill>
                  <a:schemeClr val="folHlink"/>
                </a:solidFill>
              </a:rPr>
              <a:t>On</a:t>
            </a:r>
            <a:r>
              <a:rPr lang="en-US" sz="2400">
                <a:solidFill>
                  <a:schemeClr val="folHlink"/>
                </a:solidFill>
              </a:rPr>
              <a:t>EveryOdd</a:t>
            </a:r>
            <a:r>
              <a:rPr lang="en-US" sz="2400" noProof="1">
                <a:solidFill>
                  <a:schemeClr val="folHlink"/>
                </a:solidFill>
              </a:rPr>
              <a:t>Update</a:t>
            </a:r>
            <a:r>
              <a:rPr lang="en-US" sz="2400"/>
              <a:t>		</a:t>
            </a:r>
            <a:r>
              <a:rPr lang="en-US" sz="2400">
                <a:solidFill>
                  <a:srgbClr val="339933"/>
                </a:solidFill>
              </a:rPr>
              <a:t>//Odd Update Events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400" noProof="1">
                <a:solidFill>
                  <a:schemeClr val="folHlink"/>
                </a:solidFill>
              </a:rPr>
              <a:t>On</a:t>
            </a:r>
            <a:r>
              <a:rPr lang="en-US" sz="2400">
                <a:solidFill>
                  <a:schemeClr val="folHlink"/>
                </a:solidFill>
              </a:rPr>
              <a:t>EveryEven</a:t>
            </a:r>
            <a:r>
              <a:rPr lang="en-US" sz="2400" noProof="1">
                <a:solidFill>
                  <a:schemeClr val="folHlink"/>
                </a:solidFill>
              </a:rPr>
              <a:t>Update</a:t>
            </a:r>
            <a:r>
              <a:rPr lang="en-US" sz="2400"/>
              <a:t>	</a:t>
            </a:r>
            <a:r>
              <a:rPr lang="en-US" sz="2400">
                <a:solidFill>
                  <a:srgbClr val="339933"/>
                </a:solidFill>
              </a:rPr>
              <a:t>//Even Update Events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en-US" sz="240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">
  <a:themeElements>
    <a:clrScheme name="simple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simpl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arrow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arrow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simple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13823</TotalTime>
  <Words>9777</Words>
  <Application>Microsoft Office PowerPoint</Application>
  <PresentationFormat>On-screen Show (4:3)</PresentationFormat>
  <Paragraphs>2935</Paragraphs>
  <Slides>201</Slides>
  <Notes>128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201</vt:i4>
      </vt:variant>
    </vt:vector>
  </HeadingPairs>
  <TitlesOfParts>
    <vt:vector size="206" baseType="lpstr">
      <vt:lpstr>simple</vt:lpstr>
      <vt:lpstr>Office Theme</vt:lpstr>
      <vt:lpstr>Equation</vt:lpstr>
      <vt:lpstr>Photo Editor Photo</vt:lpstr>
      <vt:lpstr>Bitmap Image</vt:lpstr>
      <vt:lpstr>Artificial Intelligence in Games Week 2</vt:lpstr>
      <vt:lpstr>Homework 1</vt:lpstr>
      <vt:lpstr>Recommended Reading Assignment</vt:lpstr>
      <vt:lpstr>Common AI Architectures </vt:lpstr>
      <vt:lpstr>Common AI Architectures</vt:lpstr>
      <vt:lpstr>Finite-State Machine (FSM)</vt:lpstr>
      <vt:lpstr>Finite-State Machine: In Game Development</vt:lpstr>
      <vt:lpstr>Finite-State Machine: Features</vt:lpstr>
      <vt:lpstr>Finite-State Machine: UML Diagram</vt:lpstr>
      <vt:lpstr>Finite-State Machine: UML Diagram</vt:lpstr>
      <vt:lpstr>Let’s Start Simple </vt:lpstr>
      <vt:lpstr>Let’s Start Simple </vt:lpstr>
      <vt:lpstr>Let’s Start Simple </vt:lpstr>
      <vt:lpstr>Queued State Machines </vt:lpstr>
      <vt:lpstr>Queued State Machines </vt:lpstr>
      <vt:lpstr>Queued State Machines (Push operation enables HFSM) </vt:lpstr>
      <vt:lpstr>Queued State Machines (Push operation enables HFSM) </vt:lpstr>
      <vt:lpstr>Concurrent State Machines </vt:lpstr>
      <vt:lpstr>Concurrent State Machines (Subsumption Architecture)</vt:lpstr>
      <vt:lpstr>Queued and Concurrent State Machines </vt:lpstr>
      <vt:lpstr>Inside a State Machine: State Machine Events</vt:lpstr>
      <vt:lpstr>Event Flow</vt:lpstr>
      <vt:lpstr>External State Machine Events (Communication from the outside)</vt:lpstr>
      <vt:lpstr>Message </vt:lpstr>
      <vt:lpstr>Message Flow</vt:lpstr>
      <vt:lpstr>Event and Message Flow</vt:lpstr>
      <vt:lpstr>Event and Message Flow: Everything is Logged in Debug Mode</vt:lpstr>
      <vt:lpstr>Load Balancing</vt:lpstr>
      <vt:lpstr>Load Balancing</vt:lpstr>
      <vt:lpstr>Events Based on Load Balanced Messages</vt:lpstr>
      <vt:lpstr>Sending Messages to Yourself: Duplicate Message Policy</vt:lpstr>
      <vt:lpstr>Sending Messages to Yourself: The Need for Time Scoping</vt:lpstr>
      <vt:lpstr>Sending Messages to Yourself: Message Scoped to Instance of State</vt:lpstr>
      <vt:lpstr>Mashup Idea</vt:lpstr>
      <vt:lpstr>C++ State Machine Code</vt:lpstr>
      <vt:lpstr>C++ State Machine Code</vt:lpstr>
      <vt:lpstr>C++ State Machine Code </vt:lpstr>
      <vt:lpstr>Finite-State Machine: Extensions</vt:lpstr>
      <vt:lpstr>Finite-State Machine: Approaches</vt:lpstr>
      <vt:lpstr>Finite-State Machine: Hardcoded</vt:lpstr>
      <vt:lpstr>State Machine Language: Problems with switch FSM</vt:lpstr>
      <vt:lpstr>Finite-State Machine: Scripted with Alternative Language</vt:lpstr>
      <vt:lpstr>Finite-State Machine: Scripting Advantages</vt:lpstr>
      <vt:lpstr>Finite-State Machine: Scripting Disadvantages</vt:lpstr>
      <vt:lpstr>Finite-State Machine: Hybrid Approach</vt:lpstr>
      <vt:lpstr>State Machine Language (SML): Case Study to Introduce Concepts</vt:lpstr>
      <vt:lpstr>Motivation: Project #1: State Machines</vt:lpstr>
      <vt:lpstr>State Machine Language: Example</vt:lpstr>
      <vt:lpstr>State Machine Language: Example (TOP)</vt:lpstr>
      <vt:lpstr>State Machine Language: Example (BOTTOM)</vt:lpstr>
      <vt:lpstr>State Machine Language: Eight Primary C-Style Macros</vt:lpstr>
      <vt:lpstr>State Machine Language: Draw UML #1</vt:lpstr>
      <vt:lpstr>State Machine Language: Draw UML #1</vt:lpstr>
      <vt:lpstr>State Machine Language: Macros are like Legos (1st Design)</vt:lpstr>
      <vt:lpstr>State Machine Language: Macros are like Legos (Current)</vt:lpstr>
      <vt:lpstr>State Machine Language: Macros are like Legos (Current)</vt:lpstr>
      <vt:lpstr>State Machine Language: Macros are like Legos (Current)</vt:lpstr>
      <vt:lpstr>State Machine Language: Lego Concept – Valid Construct</vt:lpstr>
      <vt:lpstr>State Machine Language: Lego Concept – 1 State</vt:lpstr>
      <vt:lpstr>State Machine Language: Lego Concept – 1 State, 1 Event</vt:lpstr>
      <vt:lpstr>State Machine Language: Lego Concept – 1 State, 2 Events</vt:lpstr>
      <vt:lpstr>State Machine Language: Lego Concept – Optional Brackets</vt:lpstr>
      <vt:lpstr>State Machine Language: Lego Concept – 2 States, 2 Events</vt:lpstr>
      <vt:lpstr>State Machine Language: Where Does C++ Code Go?</vt:lpstr>
      <vt:lpstr>State Machine Language: Lego Concept – Valid Code Areas</vt:lpstr>
      <vt:lpstr>State Machine Language: Declaring State Names</vt:lpstr>
      <vt:lpstr>State Machine Language: Hierarchical State Machine</vt:lpstr>
      <vt:lpstr>State Machine Language: Substates</vt:lpstr>
      <vt:lpstr>State Machine Language: Substates</vt:lpstr>
      <vt:lpstr>State Machine Language: Declaring Substate Names</vt:lpstr>
      <vt:lpstr>State Machine Language: State Setting Functions</vt:lpstr>
      <vt:lpstr>Hierarchical Finite-State Machine: UML Diagram</vt:lpstr>
      <vt:lpstr>State Machine Language: UML Activity (Reference)</vt:lpstr>
      <vt:lpstr>State Machine Language: UML Activity (Reference)</vt:lpstr>
      <vt:lpstr>State Machine Language: Messages</vt:lpstr>
      <vt:lpstr>State Machine Language: Message Accessors (msg.h)</vt:lpstr>
      <vt:lpstr>OnMsg: Event-Driven Communication</vt:lpstr>
      <vt:lpstr>OnMsg: Event-Driven Communication</vt:lpstr>
      <vt:lpstr>OnMsg: Event-Driven Communication</vt:lpstr>
      <vt:lpstr>Global Message Response: Responds Regardless of Current State</vt:lpstr>
      <vt:lpstr>Global Message Response: Which one catches MSG_Reset?</vt:lpstr>
      <vt:lpstr>State Machine Language: Messages (Delayed and Global)</vt:lpstr>
      <vt:lpstr>State Machine Language: Declaring Message Names (msgnames.h)</vt:lpstr>
      <vt:lpstr>State Machine Language: Message as a Primitive</vt:lpstr>
      <vt:lpstr>State Machine Language: Message Scoping</vt:lpstr>
      <vt:lpstr>State Machine Language: Message Scoping</vt:lpstr>
      <vt:lpstr>State Machine Language: Misc Helper Functions</vt:lpstr>
      <vt:lpstr>State Machine Language: Messaging Functions</vt:lpstr>
      <vt:lpstr>State Machine Language: Delayed Messaging Functions</vt:lpstr>
      <vt:lpstr>State Machine Language: Special Message Helper Functions</vt:lpstr>
      <vt:lpstr>State Machine Language: Misc Helper Functions</vt:lpstr>
      <vt:lpstr>State Machine Language: Load Balancing</vt:lpstr>
      <vt:lpstr>Timer Functions</vt:lpstr>
      <vt:lpstr>Transparent Timer Functions</vt:lpstr>
      <vt:lpstr>Transparent  Timer Functions</vt:lpstr>
      <vt:lpstr>Transparent  Timer Functions</vt:lpstr>
      <vt:lpstr>Transparent  Timer Functions</vt:lpstr>
      <vt:lpstr>State Machine Language: Extra Macros</vt:lpstr>
      <vt:lpstr>State Machine Language: Extra Macros</vt:lpstr>
      <vt:lpstr>OnEvery Construct</vt:lpstr>
      <vt:lpstr>State Machine Language: UML Activity (Reference)</vt:lpstr>
      <vt:lpstr>State Machine Language: UML Activity (Reference)</vt:lpstr>
      <vt:lpstr>Persistent Variables in States??? NOTE: THIS DOES NOT WORK</vt:lpstr>
      <vt:lpstr>Persistent Variables in States??? NOTE: THIS DOES NOT WORK</vt:lpstr>
      <vt:lpstr>Persistent Variables in States (Note: This does work)</vt:lpstr>
      <vt:lpstr>Persistent Variables in States</vt:lpstr>
      <vt:lpstr>State Machine Language: Built-in Logging Functionality</vt:lpstr>
      <vt:lpstr>Debugging Help</vt:lpstr>
      <vt:lpstr>State Machine Language: Control over State Machines</vt:lpstr>
      <vt:lpstr>State Machine Language Engine</vt:lpstr>
      <vt:lpstr>Game Object and Components</vt:lpstr>
      <vt:lpstr>Relationship between Game Objects and State Machines</vt:lpstr>
      <vt:lpstr>What architecture can concurrently running state machines be used for?</vt:lpstr>
      <vt:lpstr>What architecture can concurrently running state machines be used for?</vt:lpstr>
      <vt:lpstr>A state machine can be unique and comprehensive AI for an entire agent</vt:lpstr>
      <vt:lpstr>A state machine can be a single behavior that is shared across agents</vt:lpstr>
      <vt:lpstr>PushStateMachine  with "Repair" Action</vt:lpstr>
      <vt:lpstr>ReplaceStateMachine  with "Repair" Action</vt:lpstr>
      <vt:lpstr>PopStateMachine</vt:lpstr>
      <vt:lpstr>QueueStateMachine  with "Repair" Action</vt:lpstr>
      <vt:lpstr>RequeueStateMachine</vt:lpstr>
      <vt:lpstr>State Machine Language: Look at Real Code</vt:lpstr>
      <vt:lpstr>Recommended Reading Assignment</vt:lpstr>
      <vt:lpstr>Project 1: State Machines</vt:lpstr>
      <vt:lpstr>Project 1: State Machines Grading</vt:lpstr>
      <vt:lpstr>Project 1: State Machines Grading</vt:lpstr>
      <vt:lpstr>Project 1: State Machines: Extra Credit (1)</vt:lpstr>
      <vt:lpstr>Project 1: State Machines: Extra Credit (2)</vt:lpstr>
      <vt:lpstr>Project 1: State Machines Turn-In Instructions</vt:lpstr>
      <vt:lpstr>Project 1: State Machines: Tips (1)</vt:lpstr>
      <vt:lpstr>Project 1: State Machines: Tips (2)</vt:lpstr>
      <vt:lpstr>Extracting Base Code: Important Files</vt:lpstr>
      <vt:lpstr>Questions?</vt:lpstr>
      <vt:lpstr>The Inverse Ninja Law</vt:lpstr>
      <vt:lpstr>Stormtrooper Effect</vt:lpstr>
      <vt:lpstr>Red Shirts</vt:lpstr>
      <vt:lpstr>What would happen if Imperial Stormtroopers and Redshirts got in a firefight?</vt:lpstr>
      <vt:lpstr>  Behavior Trees</vt:lpstr>
      <vt:lpstr>Behavior Trees</vt:lpstr>
      <vt:lpstr>PowerPoint Presentation</vt:lpstr>
      <vt:lpstr>Selector Node (execute tasks in order until success)</vt:lpstr>
      <vt:lpstr>Selector Node (execute random tasks until success)</vt:lpstr>
      <vt:lpstr>Sequence Node (each task in order, unless fail)</vt:lpstr>
      <vt:lpstr>Sequence Node (each in order, unless fail)</vt:lpstr>
      <vt:lpstr>Sequence Node (each in order, unless fail)</vt:lpstr>
      <vt:lpstr>Sequence Node (each in order, unless fail)</vt:lpstr>
      <vt:lpstr>Sequence Node (each in order, unless fail)</vt:lpstr>
      <vt:lpstr>Sequence Node (each in order, unless fail)</vt:lpstr>
      <vt:lpstr>Sequence Node (each in order, unless fail)</vt:lpstr>
      <vt:lpstr>Sequence Node (each in order, unless fail)</vt:lpstr>
      <vt:lpstr>Nondeterministic Sequence Node (random until all executed, unless fail)</vt:lpstr>
      <vt:lpstr>Parallel Node (all tasks in parallel, until fail)</vt:lpstr>
      <vt:lpstr>Parallel Node and Decorator Node (for condition checking)</vt:lpstr>
      <vt:lpstr>Behavior Tree (to enter a room)</vt:lpstr>
      <vt:lpstr>Behavior Tree (to enter a room)</vt:lpstr>
      <vt:lpstr>Behavior Tree communicating with blackboard</vt:lpstr>
      <vt:lpstr>Behavior Trees: Who should run???</vt:lpstr>
      <vt:lpstr>Behavior Trees</vt:lpstr>
      <vt:lpstr>Behavior Trees Criticism</vt:lpstr>
      <vt:lpstr>Subsumption Architecture</vt:lpstr>
      <vt:lpstr>Subsumption Architecture</vt:lpstr>
      <vt:lpstr>Subsumption Architecture</vt:lpstr>
      <vt:lpstr>Subsumption Architecture</vt:lpstr>
      <vt:lpstr>Subsumption Architecture: Rodney Brooks' "Allen" Robot</vt:lpstr>
      <vt:lpstr>Subsumption Architecture: Robot Example</vt:lpstr>
      <vt:lpstr>Subsumption Architecture: Evaluation</vt:lpstr>
      <vt:lpstr>Subsumption Architecture:</vt:lpstr>
      <vt:lpstr>Subsumption Architecture: Game Implementation (Oddworld series)</vt:lpstr>
      <vt:lpstr>Subsumption Architecture: Game Implementation</vt:lpstr>
      <vt:lpstr>Subsumption Architecture: Game Implementation</vt:lpstr>
      <vt:lpstr>Subsumption Architecture: Game Implementation</vt:lpstr>
      <vt:lpstr>Subsumption Architecture: Game Implementation</vt:lpstr>
      <vt:lpstr>Subsumption Architecture: Game Implementation</vt:lpstr>
      <vt:lpstr>Subsumption Architecture: Game Implementation</vt:lpstr>
      <vt:lpstr>Subsumption Architecture: Game Implementation</vt:lpstr>
      <vt:lpstr>Subsumption Architecture: Game Implementation</vt:lpstr>
      <vt:lpstr>Scripting</vt:lpstr>
      <vt:lpstr>Scripting:  Custom Scripting Languages</vt:lpstr>
      <vt:lpstr>Scripting: Lua </vt:lpstr>
      <vt:lpstr>Scripting: Degree of Scripting / Data-Driven</vt:lpstr>
      <vt:lpstr>Trigger System</vt:lpstr>
      <vt:lpstr>StarCraft Campaign Editor: Based on Trigger System Concept</vt:lpstr>
      <vt:lpstr>Trigger System: Centralized Trigger System</vt:lpstr>
      <vt:lpstr>Trigger System: One Implementation</vt:lpstr>
      <vt:lpstr>Trigger System: One Implementation</vt:lpstr>
      <vt:lpstr>Trigger System: One Implementation</vt:lpstr>
      <vt:lpstr>Trigger System: One Implementation</vt:lpstr>
      <vt:lpstr>Trigger System: One Implementation</vt:lpstr>
      <vt:lpstr>Trigger System: One Implementation</vt:lpstr>
      <vt:lpstr>Trigger System: Versus Scripting Languages</vt:lpstr>
      <vt:lpstr>Smart Terrain</vt:lpstr>
      <vt:lpstr>Smart Terrain</vt:lpstr>
      <vt:lpstr>Smart Terrain</vt:lpstr>
      <vt:lpstr>Smart Terrain</vt:lpstr>
      <vt:lpstr>Smart Terrain: The Sims Architecture in Detail</vt:lpstr>
      <vt:lpstr>Smart Terrain: The Sims Architecture in Detail</vt:lpstr>
      <vt:lpstr>Smart Terrain: The Sims Architecture in Detail</vt:lpstr>
      <vt:lpstr>Smart Terrain: The Sims Architecture in Detail</vt:lpstr>
      <vt:lpstr>Smart Terrain: The Sims Architecture in Detail</vt:lpstr>
      <vt:lpstr>Smart Terrain: The Sims Architecture in Detail</vt:lpstr>
      <vt:lpstr>Smart Terrain: The Sims Architecture in Detail</vt:lpstr>
    </vt:vector>
  </TitlesOfParts>
  <Company>cse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CSE P 505: Programming Languages</dc:title>
  <dc:creator>Administrator</dc:creator>
  <cp:lastModifiedBy>Steve</cp:lastModifiedBy>
  <cp:revision>543</cp:revision>
  <cp:lastPrinted>2003-11-19T08:48:41Z</cp:lastPrinted>
  <dcterms:created xsi:type="dcterms:W3CDTF">2003-09-16T20:17:38Z</dcterms:created>
  <dcterms:modified xsi:type="dcterms:W3CDTF">2011-04-07T05:34:22Z</dcterms:modified>
</cp:coreProperties>
</file>